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663" r:id="rId15"/>
  </p:sldMasterIdLst>
  <p:handoutMasterIdLst>
    <p:handoutMasterId r:id="rId17"/>
  </p:handoutMasterIdLst>
  <p:sldIdLst>
    <p:sldId id="260" r:id="rId19"/>
    <p:sldId id="271" r:id="rId20"/>
    <p:sldId id="256" r:id="rId21"/>
    <p:sldId id="273" r:id="rId22"/>
    <p:sldId id="274" r:id="rId23"/>
    <p:sldId id="275" r:id="rId24"/>
    <p:sldId id="276" r:id="rId25"/>
    <p:sldId id="278" r:id="rId26"/>
    <p:sldId id="257" r:id="rId27"/>
    <p:sldId id="280" r:id="rId28"/>
    <p:sldId id="281" r:id="rId29"/>
    <p:sldId id="266" r:id="rId30"/>
    <p:sldId id="282" r:id="rId31"/>
    <p:sldId id="261" r:id="rId32"/>
    <p:sldId id="283" r:id="rId33"/>
    <p:sldId id="284" r:id="rId34"/>
    <p:sldId id="262" r:id="rId35"/>
    <p:sldId id="285" r:id="rId36"/>
    <p:sldId id="286" r:id="rId37"/>
    <p:sldId id="258" r:id="rId38"/>
    <p:sldId id="272" r:id="rId3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  <p:ext uri="{EFAFB233-063F-42B5-8137-9DF3F51BA10A}">
      <p15:sldGuideLst xmlns:p15="http://schemas.microsoft.com/office/powerpoint/2012/main">
        <p15:guide id="1" orient="horz" pos="2158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wn" initials="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FEC80A"/>
    <a:srgbClr val="FFD745"/>
    <a:srgbClr val="FECA25"/>
    <a:srgbClr val="FDC415"/>
    <a:srgbClr val="FFC001"/>
    <a:srgbClr val="FEBA01"/>
    <a:srgbClr val="FFD744"/>
    <a:srgbClr val="FFD239"/>
    <a:srgbClr val="E4E4E4"/>
    <a:srgbClr val="FED333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5000" autoAdjust="0"/>
    <p:restoredTop sz="94280" autoAdjust="0"/>
  </p:normalViewPr>
  <p:slideViewPr>
    <p:cSldViewPr snapToGrid="0" snapToObjects="1">
      <p:cViewPr varScale="1">
        <p:scale>
          <a:sx n="72" d="100"/>
          <a:sy n="72" d="100"/>
        </p:scale>
        <p:origin x="660" y="72"/>
      </p:cViewPr>
      <p:guideLst>
        <p:guide orient="horz" pos="2158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5" d="100"/>
          <a:sy n="55" d="100"/>
        </p:scale>
        <p:origin x="2022" y="84"/>
      </p:cViewPr>
      <p:guideLst>
        <p:guide orient="horz" pos="2158"/>
        <p:guide pos="3838"/>
      </p:guideLst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5" Type="http://schemas.openxmlformats.org/officeDocument/2006/relationships/slideMaster" Target="slideMasters/slideMaster1.xml"></Relationship><Relationship Id="rId16" Type="http://schemas.openxmlformats.org/officeDocument/2006/relationships/theme" Target="theme/theme1.xml"></Relationship><Relationship Id="rId17" Type="http://schemas.openxmlformats.org/officeDocument/2006/relationships/handoutMaster" Target="handoutMasters/handoutMaster1.xml"></Relationship><Relationship Id="rId19" Type="http://schemas.openxmlformats.org/officeDocument/2006/relationships/slide" Target="slides/slide1.xml"></Relationship><Relationship Id="rId20" Type="http://schemas.openxmlformats.org/officeDocument/2006/relationships/slide" Target="slides/slide2.xml"></Relationship><Relationship Id="rId21" Type="http://schemas.openxmlformats.org/officeDocument/2006/relationships/slide" Target="slides/slide3.xml"></Relationship><Relationship Id="rId22" Type="http://schemas.openxmlformats.org/officeDocument/2006/relationships/slide" Target="slides/slide4.xml"></Relationship><Relationship Id="rId23" Type="http://schemas.openxmlformats.org/officeDocument/2006/relationships/slide" Target="slides/slide5.xml"></Relationship><Relationship Id="rId24" Type="http://schemas.openxmlformats.org/officeDocument/2006/relationships/slide" Target="slides/slide6.xml"></Relationship><Relationship Id="rId25" Type="http://schemas.openxmlformats.org/officeDocument/2006/relationships/slide" Target="slides/slide7.xml"></Relationship><Relationship Id="rId26" Type="http://schemas.openxmlformats.org/officeDocument/2006/relationships/slide" Target="slides/slide8.xml"></Relationship><Relationship Id="rId27" Type="http://schemas.openxmlformats.org/officeDocument/2006/relationships/slide" Target="slides/slide9.xml"></Relationship><Relationship Id="rId28" Type="http://schemas.openxmlformats.org/officeDocument/2006/relationships/slide" Target="slides/slide10.xml"></Relationship><Relationship Id="rId29" Type="http://schemas.openxmlformats.org/officeDocument/2006/relationships/slide" Target="slides/slide11.xml"></Relationship><Relationship Id="rId30" Type="http://schemas.openxmlformats.org/officeDocument/2006/relationships/slide" Target="slides/slide12.xml"></Relationship><Relationship Id="rId31" Type="http://schemas.openxmlformats.org/officeDocument/2006/relationships/slide" Target="slides/slide13.xml"></Relationship><Relationship Id="rId32" Type="http://schemas.openxmlformats.org/officeDocument/2006/relationships/slide" Target="slides/slide14.xml"></Relationship><Relationship Id="rId33" Type="http://schemas.openxmlformats.org/officeDocument/2006/relationships/slide" Target="slides/slide15.xml"></Relationship><Relationship Id="rId34" Type="http://schemas.openxmlformats.org/officeDocument/2006/relationships/slide" Target="slides/slide16.xml"></Relationship><Relationship Id="rId35" Type="http://schemas.openxmlformats.org/officeDocument/2006/relationships/slide" Target="slides/slide17.xml"></Relationship><Relationship Id="rId36" Type="http://schemas.openxmlformats.org/officeDocument/2006/relationships/slide" Target="slides/slide18.xml"></Relationship><Relationship Id="rId37" Type="http://schemas.openxmlformats.org/officeDocument/2006/relationships/slide" Target="slides/slide19.xml"></Relationship><Relationship Id="rId38" Type="http://schemas.openxmlformats.org/officeDocument/2006/relationships/slide" Target="slides/slide20.xml"></Relationship><Relationship Id="rId39" Type="http://schemas.openxmlformats.org/officeDocument/2006/relationships/slide" Target="slides/slide21.xml"></Relationship><Relationship Id="rId40" Type="http://schemas.openxmlformats.org/officeDocument/2006/relationships/commentAuthors" Target="commentAuthors.xml"></Relationship><Relationship Id="rId41" Type="http://schemas.openxmlformats.org/officeDocument/2006/relationships/viewProps" Target="viewProps.xml"></Relationship><Relationship Id="rId42" Type="http://schemas.openxmlformats.org/officeDocument/2006/relationships/presProps" Target="presProps.xml"></Relationship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05T00:32:33.290" idx="1">
    <p:pos x="7680" y="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A48E0C8-87A1-4F28-9ACB-73270E31AB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0BAB79-3727-470F-91B3-FB3FA7815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8BB96-4CD1-4186-A580-640B6F6E39E5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2E65691-6E03-4A3B-8345-568F511312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67D8EF9-DBA6-40F4-BA7B-4158E3D1D5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B874D3-A554-4DDD-B99C-D1C52E8CB8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8016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90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87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9355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09913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720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103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42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2796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5953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6524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2668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>
            <a:off x="-1905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4990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直角三角形 4"/>
          <p:cNvSpPr/>
          <p:nvPr userDrawn="1"/>
        </p:nvSpPr>
        <p:spPr>
          <a:xfrm flipH="1">
            <a:off x="11125200" y="5791200"/>
            <a:ext cx="1066800" cy="10668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941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3BF3-A5D8-42A3-9EEC-4B863D7479AC}" type="datetimeFigureOut">
              <a:rPr kumimoji="1" lang="ja-JP" altLang="en-US" smtClean="0"/>
              <a:t>2019/3/5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ED8E8-35F4-4F96-8B22-4FCB833312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282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9.xml"></Relationship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?>
<Relationships xmlns="http://schemas.openxmlformats.org/package/2006/relationships"><Relationship Id="rId3" Type="http://schemas.openxmlformats.org/officeDocument/2006/relationships/comments" Target="../comments/comment1.xml"></Relationship><Relationship Id="rId2" Type="http://schemas.openxmlformats.org/officeDocument/2006/relationships/image" Target="../media/image7.jpeg"></Relationship><Relationship Id="rId1" Type="http://schemas.openxmlformats.org/officeDocument/2006/relationships/slideLayout" Target="../slideLayouts/slideLayout7.xml"></Relationship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312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438862" y="2105561"/>
            <a:ext cx="531427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8000" b="1" dirty="0" err="1">
                <a:solidFill>
                  <a:schemeClr val="bg1"/>
                </a:solidFill>
                <a:latin typeface="Century Gothic" panose="020B0502020202020204" pitchFamily="34" charset="0"/>
              </a:rPr>
              <a:t>식별비식별</a:t>
            </a:r>
            <a:endParaRPr kumimoji="1" lang="en-US" altLang="ko-KR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テキスト ボックス 3">
            <a:extLst>
              <a:ext uri="{FF2B5EF4-FFF2-40B4-BE49-F238E27FC236}">
                <a16:creationId xmlns:a16="http://schemas.microsoft.com/office/drawing/2014/main" id="{8F4DC022-577B-4F7D-A2AB-6B08D1BD81D5}"/>
              </a:ext>
            </a:extLst>
          </p:cNvPr>
          <p:cNvSpPr txBox="1"/>
          <p:nvPr/>
        </p:nvSpPr>
        <p:spPr>
          <a:xfrm>
            <a:off x="9554817" y="3429000"/>
            <a:ext cx="2160179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b="1" dirty="0">
                <a:solidFill>
                  <a:schemeClr val="bg1"/>
                </a:solidFill>
                <a:latin typeface="+mn-ea"/>
              </a:rPr>
              <a:t>4</a:t>
            </a:r>
            <a:r>
              <a:rPr kumimoji="1" lang="ko-KR" altLang="en-US" sz="3000" b="1" dirty="0">
                <a:solidFill>
                  <a:schemeClr val="bg1"/>
                </a:solidFill>
                <a:latin typeface="+mn-ea"/>
              </a:rPr>
              <a:t>조</a:t>
            </a:r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r>
              <a:rPr kumimoji="1"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조장 </a:t>
            </a:r>
            <a:r>
              <a:rPr kumimoji="1" lang="en-US" altLang="ko-KR" sz="2500" dirty="0">
                <a:solidFill>
                  <a:schemeClr val="bg1"/>
                </a:solidFill>
                <a:latin typeface="+mn-ea"/>
              </a:rPr>
              <a:t>: </a:t>
            </a:r>
            <a:r>
              <a:rPr kumimoji="1" lang="ko-KR" altLang="en-US" sz="2500" dirty="0">
                <a:solidFill>
                  <a:schemeClr val="bg1"/>
                </a:solidFill>
                <a:latin typeface="+mn-ea"/>
              </a:rPr>
              <a:t>안병욱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조원 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권범준</a:t>
            </a:r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 </a:t>
            </a:r>
            <a:endParaRPr lang="en-US" altLang="ko-KR" sz="2500" dirty="0">
              <a:solidFill>
                <a:schemeClr val="bg1"/>
              </a:solidFill>
              <a:latin typeface="+mn-ea"/>
            </a:endParaRP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권영찬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이소담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 err="1">
                <a:solidFill>
                  <a:schemeClr val="bg1"/>
                </a:solidFill>
                <a:latin typeface="+mn-ea"/>
              </a:rPr>
              <a:t>이재운</a:t>
            </a:r>
            <a:r>
              <a:rPr lang="en-US" altLang="ko-KR" sz="2500" dirty="0">
                <a:solidFill>
                  <a:schemeClr val="bg1"/>
                </a:solidFill>
                <a:latin typeface="+mn-ea"/>
              </a:rPr>
              <a:t> </a:t>
            </a:r>
          </a:p>
          <a:p>
            <a:pPr algn="r"/>
            <a:r>
              <a:rPr lang="ko-KR" altLang="en-US" sz="2500" dirty="0">
                <a:solidFill>
                  <a:schemeClr val="bg1"/>
                </a:solidFill>
                <a:latin typeface="+mn-ea"/>
              </a:rPr>
              <a:t>송현우</a:t>
            </a:r>
            <a:endParaRPr lang="en-US" altLang="ko-KR" sz="2500" dirty="0">
              <a:solidFill>
                <a:schemeClr val="bg1"/>
              </a:solidFill>
              <a:latin typeface="+mn-ea"/>
            </a:endParaRPr>
          </a:p>
          <a:p>
            <a:pPr algn="r"/>
            <a:endParaRPr kumimoji="1" lang="en-US" altLang="ko-KR" sz="25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1">
            <a:extLst>
              <a:ext uri="{FF2B5EF4-FFF2-40B4-BE49-F238E27FC236}">
                <a16:creationId xmlns:a16="http://schemas.microsoft.com/office/drawing/2014/main" id="{141F9856-F333-4122-829A-70417A09C1EF}"/>
              </a:ext>
            </a:extLst>
          </p:cNvPr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">
            <a:extLst>
              <a:ext uri="{FF2B5EF4-FFF2-40B4-BE49-F238E27FC236}">
                <a16:creationId xmlns:a16="http://schemas.microsoft.com/office/drawing/2014/main" id="{97E2E686-4FB3-42FE-96B7-76509F6EED82}"/>
              </a:ext>
            </a:extLst>
          </p:cNvPr>
          <p:cNvSpPr txBox="1"/>
          <p:nvPr/>
        </p:nvSpPr>
        <p:spPr>
          <a:xfrm>
            <a:off x="1661529" y="190708"/>
            <a:ext cx="1691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31" name="直線コネクタ 4">
            <a:extLst>
              <a:ext uri="{FF2B5EF4-FFF2-40B4-BE49-F238E27FC236}">
                <a16:creationId xmlns:a16="http://schemas.microsoft.com/office/drawing/2014/main" id="{BF9C3392-099A-4D0A-9396-ACEEFE4B807A}"/>
              </a:ext>
            </a:extLst>
          </p:cNvPr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8">
            <a:extLst>
              <a:ext uri="{FF2B5EF4-FFF2-40B4-BE49-F238E27FC236}">
                <a16:creationId xmlns:a16="http://schemas.microsoft.com/office/drawing/2014/main" id="{C1DA3089-6DF6-443F-A0B1-679303FCE62D}"/>
              </a:ext>
            </a:extLst>
          </p:cNvPr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33" name="山形 6">
              <a:extLst>
                <a:ext uri="{FF2B5EF4-FFF2-40B4-BE49-F238E27FC236}">
                  <a16:creationId xmlns:a16="http://schemas.microsoft.com/office/drawing/2014/main" id="{4E33142D-B5B9-4B52-B8D0-E5B7579738F9}"/>
                </a:ext>
              </a:extLst>
            </p:cNvPr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山形 7">
              <a:extLst>
                <a:ext uri="{FF2B5EF4-FFF2-40B4-BE49-F238E27FC236}">
                  <a16:creationId xmlns:a16="http://schemas.microsoft.com/office/drawing/2014/main" id="{1815F908-1FF5-41D2-AFA6-35C6002C4E26}"/>
                </a:ext>
              </a:extLst>
            </p:cNvPr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グループ化 12">
            <a:extLst>
              <a:ext uri="{FF2B5EF4-FFF2-40B4-BE49-F238E27FC236}">
                <a16:creationId xmlns:a16="http://schemas.microsoft.com/office/drawing/2014/main" id="{753EF1E7-8D13-47D3-AE59-B0FE35C991E2}"/>
              </a:ext>
            </a:extLst>
          </p:cNvPr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36" name="山形 13">
              <a:extLst>
                <a:ext uri="{FF2B5EF4-FFF2-40B4-BE49-F238E27FC236}">
                  <a16:creationId xmlns:a16="http://schemas.microsoft.com/office/drawing/2014/main" id="{863F8EEA-7D59-4623-988D-577D46B1DC5E}"/>
                </a:ext>
              </a:extLst>
            </p:cNvPr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山形 14">
              <a:extLst>
                <a:ext uri="{FF2B5EF4-FFF2-40B4-BE49-F238E27FC236}">
                  <a16:creationId xmlns:a16="http://schemas.microsoft.com/office/drawing/2014/main" id="{891EBA53-4D60-4E73-B102-37DEE0CEEFA3}"/>
                </a:ext>
              </a:extLst>
            </p:cNvPr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8" name="내용 개체 틀 2">
            <a:extLst>
              <a:ext uri="{FF2B5EF4-FFF2-40B4-BE49-F238E27FC236}">
                <a16:creationId xmlns:a16="http://schemas.microsoft.com/office/drawing/2014/main" id="{675DF12E-0505-4EDF-8D96-DD946751F51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0"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ko-KR" altLang="en-US" sz="2000" dirty="0">
              <a:latin typeface="+mn-ea"/>
            </a:endParaRPr>
          </a:p>
        </p:txBody>
      </p:sp>
      <p:sp>
        <p:nvSpPr>
          <p:cNvPr id="39" name="テキスト ボックス 15">
            <a:extLst>
              <a:ext uri="{FF2B5EF4-FFF2-40B4-BE49-F238E27FC236}">
                <a16:creationId xmlns:a16="http://schemas.microsoft.com/office/drawing/2014/main" id="{ED03E800-D8BB-423F-B57E-6FF89FDCCB1B}"/>
              </a:ext>
            </a:extLst>
          </p:cNvPr>
          <p:cNvSpPr txBox="1"/>
          <p:nvPr/>
        </p:nvSpPr>
        <p:spPr>
          <a:xfrm>
            <a:off x="6096000" y="2451333"/>
            <a:ext cx="56056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+mn-ea"/>
              </a:rPr>
              <a:t>식별자</a:t>
            </a:r>
            <a:endParaRPr lang="en-US" altLang="ko-KR" sz="25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16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받은 외부키를 자신의 기본키로 이용</a:t>
            </a:r>
            <a:endParaRPr lang="en-US" altLang="ko-KR" sz="20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0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기본키는 </a:t>
            </a:r>
            <a:r>
              <a:rPr lang="en-US" altLang="ko-KR" sz="2000" dirty="0">
                <a:latin typeface="+mn-ea"/>
              </a:rPr>
              <a:t>Null </a:t>
            </a:r>
            <a:r>
              <a:rPr lang="ko-KR" altLang="en-US" sz="2000" dirty="0">
                <a:latin typeface="+mn-ea"/>
              </a:rPr>
              <a:t>값이 안되므로 반드시 </a:t>
            </a:r>
            <a:r>
              <a:rPr lang="ko-KR" altLang="en-US" sz="2000" dirty="0" err="1">
                <a:latin typeface="+mn-ea"/>
              </a:rPr>
              <a:t>보낸쪽</a:t>
            </a:r>
            <a:r>
              <a:rPr lang="ko-KR" altLang="en-US" sz="2000" dirty="0">
                <a:latin typeface="+mn-ea"/>
              </a:rPr>
              <a:t> 테이블의 데이터가 생성되어야 자신의 데이터가 생성가능오면</a:t>
            </a:r>
            <a:endParaRPr lang="en-US" altLang="ko-KR" sz="2000" dirty="0">
              <a:latin typeface="+mn-ea"/>
            </a:endParaRPr>
          </a:p>
        </p:txBody>
      </p:sp>
      <p:graphicFrame>
        <p:nvGraphicFramePr>
          <p:cNvPr id="40" name="표 39">
            <a:extLst>
              <a:ext uri="{FF2B5EF4-FFF2-40B4-BE49-F238E27FC236}">
                <a16:creationId xmlns:a16="http://schemas.microsoft.com/office/drawing/2014/main" id="{BDEF04E1-FA79-4626-8A79-EE6C7C657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4799389"/>
              </p:ext>
            </p:extLst>
          </p:nvPr>
        </p:nvGraphicFramePr>
        <p:xfrm>
          <a:off x="847658" y="2381830"/>
          <a:ext cx="1897273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en-US" altLang="ko-KR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기본키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806AF9C7-DE1D-4ACF-906A-4C98E98CF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338126"/>
              </p:ext>
            </p:extLst>
          </p:nvPr>
        </p:nvGraphicFramePr>
        <p:xfrm>
          <a:off x="3935786" y="2368578"/>
          <a:ext cx="1897273" cy="10378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69569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기본키</a:t>
                      </a: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488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2" name="표 41">
            <a:extLst>
              <a:ext uri="{FF2B5EF4-FFF2-40B4-BE49-F238E27FC236}">
                <a16:creationId xmlns:a16="http://schemas.microsoft.com/office/drawing/2014/main" id="{656C40E6-0E00-4C19-9E77-4672B0FDD3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123942"/>
              </p:ext>
            </p:extLst>
          </p:nvPr>
        </p:nvGraphicFramePr>
        <p:xfrm>
          <a:off x="836782" y="4691202"/>
          <a:ext cx="1897273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1473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</a:t>
                      </a:r>
                      <a:endParaRPr lang="en-US" altLang="ko-KR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(</a:t>
                      </a:r>
                      <a:r>
                        <a:rPr lang="ko-KR" altLang="en-US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기본키</a:t>
                      </a: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405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3" name="표 42">
            <a:extLst>
              <a:ext uri="{FF2B5EF4-FFF2-40B4-BE49-F238E27FC236}">
                <a16:creationId xmlns:a16="http://schemas.microsoft.com/office/drawing/2014/main" id="{2A094164-AA5A-495E-AB8E-83948CA68F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576741"/>
              </p:ext>
            </p:extLst>
          </p:nvPr>
        </p:nvGraphicFramePr>
        <p:xfrm>
          <a:off x="3898240" y="4689153"/>
          <a:ext cx="1897273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02978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Employee_id 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Start_date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233"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4" name="TextBox 43">
            <a:extLst>
              <a:ext uri="{FF2B5EF4-FFF2-40B4-BE49-F238E27FC236}">
                <a16:creationId xmlns:a16="http://schemas.microsoft.com/office/drawing/2014/main" id="{E424AB60-4A78-462B-BB9D-7DF20D4FCBE5}"/>
              </a:ext>
            </a:extLst>
          </p:cNvPr>
          <p:cNvSpPr txBox="1"/>
          <p:nvPr/>
        </p:nvSpPr>
        <p:spPr>
          <a:xfrm>
            <a:off x="836930" y="201276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1A9E07E-B315-4444-A938-C7D924106500}"/>
              </a:ext>
            </a:extLst>
          </p:cNvPr>
          <p:cNvSpPr txBox="1"/>
          <p:nvPr/>
        </p:nvSpPr>
        <p:spPr>
          <a:xfrm>
            <a:off x="847725" y="431803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사원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2987A212-EFA8-4AE5-A4E4-52F03B777F29}"/>
              </a:ext>
            </a:extLst>
          </p:cNvPr>
          <p:cNvCxnSpPr>
            <a:cxnSpLocks/>
            <a:stCxn id="40" idx="3"/>
          </p:cNvCxnSpPr>
          <p:nvPr/>
        </p:nvCxnSpPr>
        <p:spPr>
          <a:xfrm>
            <a:off x="2744931" y="2887290"/>
            <a:ext cx="1190855" cy="2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95DEB0C1-CAEE-4D4F-81BD-5FB167F65717}"/>
              </a:ext>
            </a:extLst>
          </p:cNvPr>
          <p:cNvCxnSpPr>
            <a:cxnSpLocks/>
            <a:stCxn id="42" idx="3"/>
            <a:endCxn id="43" idx="1"/>
          </p:cNvCxnSpPr>
          <p:nvPr/>
        </p:nvCxnSpPr>
        <p:spPr>
          <a:xfrm flipV="1">
            <a:off x="2734055" y="5194613"/>
            <a:ext cx="1164185" cy="20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26C83909-6145-4437-86B0-7D84FAC457B0}"/>
              </a:ext>
            </a:extLst>
          </p:cNvPr>
          <p:cNvSpPr txBox="1"/>
          <p:nvPr/>
        </p:nvSpPr>
        <p:spPr>
          <a:xfrm>
            <a:off x="619124" y="5741942"/>
            <a:ext cx="5007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맑은 고딕" charset="0"/>
                <a:ea typeface="맑은 고딕" charset="0"/>
              </a:rPr>
              <a:t>받은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외부키만으로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기본키가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구성</a:t>
            </a:r>
            <a:endParaRPr lang="en-US" altLang="ko-KR" dirty="0">
              <a:latin typeface="맑은 고딕" charset="0"/>
              <a:ea typeface="맑은 고딕" charset="0"/>
            </a:endParaRPr>
          </a:p>
          <a:p>
            <a:pPr marL="285750" indent="-285750" eaLnBrk="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" charset="0"/>
                <a:ea typeface="Arial" charset="0"/>
              </a:rPr>
              <a:t>두 </a:t>
            </a:r>
            <a:r>
              <a:rPr lang="en-US" altLang="ko-KR" dirty="0" err="1">
                <a:latin typeface="Arial" charset="0"/>
                <a:ea typeface="Arial" charset="0"/>
              </a:rPr>
              <a:t>테이블간의</a:t>
            </a:r>
            <a:r>
              <a:rPr lang="en-US" altLang="ko-KR" dirty="0">
                <a:latin typeface="Arial" charset="0"/>
                <a:ea typeface="Arial" charset="0"/>
              </a:rPr>
              <a:t> </a:t>
            </a:r>
            <a:r>
              <a:rPr lang="en-US" altLang="ko-KR" dirty="0" err="1">
                <a:latin typeface="Arial" charset="0"/>
                <a:ea typeface="Arial" charset="0"/>
              </a:rPr>
              <a:t>관계는</a:t>
            </a:r>
            <a:r>
              <a:rPr lang="en-US" altLang="ko-KR" dirty="0">
                <a:latin typeface="Arial" charset="0"/>
                <a:ea typeface="Arial" charset="0"/>
              </a:rPr>
              <a:t> 1:1</a:t>
            </a:r>
            <a:endParaRPr lang="ko-KR" altLang="en-US" dirty="0">
              <a:latin typeface="Arial" charset="0"/>
              <a:ea typeface="Arial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F1F3CB2-0CEE-4B2B-88C9-E512DCCC26AA}"/>
              </a:ext>
            </a:extLst>
          </p:cNvPr>
          <p:cNvSpPr txBox="1"/>
          <p:nvPr/>
        </p:nvSpPr>
        <p:spPr>
          <a:xfrm>
            <a:off x="3935730" y="2004762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임시직사원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B3B5B8-8568-4E9F-A135-FF8CB5762346}"/>
              </a:ext>
            </a:extLst>
          </p:cNvPr>
          <p:cNvSpPr txBox="1"/>
          <p:nvPr/>
        </p:nvSpPr>
        <p:spPr>
          <a:xfrm>
            <a:off x="3897985" y="4318030"/>
            <a:ext cx="2198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변경내역</a:t>
            </a:r>
            <a:r>
              <a:rPr lang="en-US" altLang="ko-KR" dirty="0"/>
              <a:t>(Job history)</a:t>
            </a:r>
            <a:endParaRPr lang="ko-KR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8ED415F-164A-46E3-B68A-D0CE8ADFAE3D}"/>
              </a:ext>
            </a:extLst>
          </p:cNvPr>
          <p:cNvSpPr txBox="1"/>
          <p:nvPr/>
        </p:nvSpPr>
        <p:spPr>
          <a:xfrm>
            <a:off x="620850" y="3415748"/>
            <a:ext cx="5007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>
              <a:buFont typeface="Wingdings" panose="05000000000000000000" pitchFamily="2" charset="2"/>
              <a:buChar char="§"/>
            </a:pPr>
            <a:r>
              <a:rPr lang="en-US" altLang="ko-KR" dirty="0" err="1">
                <a:latin typeface="맑은 고딕" charset="0"/>
                <a:ea typeface="맑은 고딕" charset="0"/>
              </a:rPr>
              <a:t>받은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외부키만으로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기본키가</a:t>
            </a:r>
            <a:r>
              <a:rPr lang="en-US" altLang="ko-KR" dirty="0">
                <a:latin typeface="맑은 고딕" charset="0"/>
                <a:ea typeface="맑은 고딕" charset="0"/>
              </a:rPr>
              <a:t> </a:t>
            </a:r>
            <a:r>
              <a:rPr lang="en-US" altLang="ko-KR" dirty="0" err="1">
                <a:latin typeface="맑은 고딕" charset="0"/>
                <a:ea typeface="맑은 고딕" charset="0"/>
              </a:rPr>
              <a:t>구성</a:t>
            </a:r>
            <a:endParaRPr lang="en-US" altLang="ko-KR" dirty="0">
              <a:latin typeface="맑은 고딕" charset="0"/>
              <a:ea typeface="맑은 고딕" charset="0"/>
            </a:endParaRPr>
          </a:p>
          <a:p>
            <a:pPr marL="285750" indent="-285750" eaLnBrk="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Arial" charset="0"/>
                <a:ea typeface="Arial" charset="0"/>
              </a:rPr>
              <a:t>두 </a:t>
            </a:r>
            <a:r>
              <a:rPr lang="en-US" altLang="ko-KR" dirty="0" err="1">
                <a:latin typeface="Arial" charset="0"/>
                <a:ea typeface="Arial" charset="0"/>
              </a:rPr>
              <a:t>테이블간의</a:t>
            </a:r>
            <a:r>
              <a:rPr lang="en-US" altLang="ko-KR" dirty="0">
                <a:latin typeface="Arial" charset="0"/>
                <a:ea typeface="Arial" charset="0"/>
              </a:rPr>
              <a:t> </a:t>
            </a:r>
            <a:r>
              <a:rPr lang="en-US" altLang="ko-KR" dirty="0" err="1">
                <a:latin typeface="Arial" charset="0"/>
                <a:ea typeface="Arial" charset="0"/>
              </a:rPr>
              <a:t>관계는</a:t>
            </a:r>
            <a:r>
              <a:rPr lang="en-US" altLang="ko-KR" dirty="0">
                <a:latin typeface="Arial" charset="0"/>
                <a:ea typeface="Arial" charset="0"/>
              </a:rPr>
              <a:t> 1:1</a:t>
            </a:r>
            <a:endParaRPr lang="ko-KR" altLang="en-US" dirty="0"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224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正方形/長方形 1">
            <a:extLst>
              <a:ext uri="{FF2B5EF4-FFF2-40B4-BE49-F238E27FC236}">
                <a16:creationId xmlns:a16="http://schemas.microsoft.com/office/drawing/2014/main" id="{141F9856-F333-4122-829A-70417A09C1EF}"/>
              </a:ext>
            </a:extLst>
          </p:cNvPr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">
            <a:extLst>
              <a:ext uri="{FF2B5EF4-FFF2-40B4-BE49-F238E27FC236}">
                <a16:creationId xmlns:a16="http://schemas.microsoft.com/office/drawing/2014/main" id="{97E2E686-4FB3-42FE-96B7-76509F6EED82}"/>
              </a:ext>
            </a:extLst>
          </p:cNvPr>
          <p:cNvSpPr txBox="1"/>
          <p:nvPr/>
        </p:nvSpPr>
        <p:spPr>
          <a:xfrm>
            <a:off x="1661529" y="190708"/>
            <a:ext cx="2236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31" name="直線コネクタ 4">
            <a:extLst>
              <a:ext uri="{FF2B5EF4-FFF2-40B4-BE49-F238E27FC236}">
                <a16:creationId xmlns:a16="http://schemas.microsoft.com/office/drawing/2014/main" id="{BF9C3392-099A-4D0A-9396-ACEEFE4B807A}"/>
              </a:ext>
            </a:extLst>
          </p:cNvPr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グループ化 8">
            <a:extLst>
              <a:ext uri="{FF2B5EF4-FFF2-40B4-BE49-F238E27FC236}">
                <a16:creationId xmlns:a16="http://schemas.microsoft.com/office/drawing/2014/main" id="{C1DA3089-6DF6-443F-A0B1-679303FCE62D}"/>
              </a:ext>
            </a:extLst>
          </p:cNvPr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33" name="山形 6">
              <a:extLst>
                <a:ext uri="{FF2B5EF4-FFF2-40B4-BE49-F238E27FC236}">
                  <a16:creationId xmlns:a16="http://schemas.microsoft.com/office/drawing/2014/main" id="{4E33142D-B5B9-4B52-B8D0-E5B7579738F9}"/>
                </a:ext>
              </a:extLst>
            </p:cNvPr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山形 7">
              <a:extLst>
                <a:ext uri="{FF2B5EF4-FFF2-40B4-BE49-F238E27FC236}">
                  <a16:creationId xmlns:a16="http://schemas.microsoft.com/office/drawing/2014/main" id="{1815F908-1FF5-41D2-AFA6-35C6002C4E26}"/>
                </a:ext>
              </a:extLst>
            </p:cNvPr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" name="グループ化 12">
            <a:extLst>
              <a:ext uri="{FF2B5EF4-FFF2-40B4-BE49-F238E27FC236}">
                <a16:creationId xmlns:a16="http://schemas.microsoft.com/office/drawing/2014/main" id="{753EF1E7-8D13-47D3-AE59-B0FE35C991E2}"/>
              </a:ext>
            </a:extLst>
          </p:cNvPr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36" name="山形 13">
              <a:extLst>
                <a:ext uri="{FF2B5EF4-FFF2-40B4-BE49-F238E27FC236}">
                  <a16:creationId xmlns:a16="http://schemas.microsoft.com/office/drawing/2014/main" id="{863F8EEA-7D59-4623-988D-577D46B1DC5E}"/>
                </a:ext>
              </a:extLst>
            </p:cNvPr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山形 14">
              <a:extLst>
                <a:ext uri="{FF2B5EF4-FFF2-40B4-BE49-F238E27FC236}">
                  <a16:creationId xmlns:a16="http://schemas.microsoft.com/office/drawing/2014/main" id="{891EBA53-4D60-4E73-B102-37DEE0CEEFA3}"/>
                </a:ext>
              </a:extLst>
            </p:cNvPr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내용 개체 틀 2">
            <a:extLst>
              <a:ext uri="{FF2B5EF4-FFF2-40B4-BE49-F238E27FC236}">
                <a16:creationId xmlns:a16="http://schemas.microsoft.com/office/drawing/2014/main" id="{A4FDC9DE-E0A0-479F-8F03-C2F7441AAABE}"/>
              </a:ext>
            </a:extLst>
          </p:cNvPr>
          <p:cNvSpPr txBox="1">
            <a:spLocks/>
          </p:cNvSpPr>
          <p:nvPr/>
        </p:nvSpPr>
        <p:spPr>
          <a:xfrm>
            <a:off x="608330" y="1570383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외부키를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받았지만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일반적인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속성으로만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사용하는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경우</a:t>
            </a:r>
            <a:endParaRPr lang="en-US" altLang="ko-KR" sz="25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endParaRPr lang="ko-KR" altLang="en-US" sz="16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비식별자로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생성되는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대표적인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경우</a:t>
            </a:r>
            <a:endParaRPr lang="en-US" altLang="ko-KR" sz="25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endParaRPr lang="ko-KR" altLang="en-US" sz="500" dirty="0">
              <a:latin typeface="맑은 고딕" charset="0"/>
              <a:ea typeface="맑은 고딕" charset="0"/>
            </a:endParaRPr>
          </a:p>
          <a:p>
            <a:pPr marL="914400" indent="-457200" eaLnBrk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altLang="ko-KR" sz="2000" dirty="0" err="1">
                <a:latin typeface="+mn-ea"/>
              </a:rPr>
              <a:t>부모쪽에서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받은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속성이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반드시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필수가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아님</a:t>
            </a:r>
            <a:endParaRPr lang="ko-KR" altLang="en-US" sz="2000" dirty="0">
              <a:latin typeface="+mn-ea"/>
            </a:endParaRPr>
          </a:p>
          <a:p>
            <a:pPr marL="914400" indent="-457200" eaLnBrk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altLang="ko-KR" sz="2000" dirty="0" err="1">
                <a:latin typeface="+mn-ea"/>
              </a:rPr>
              <a:t>관계된</a:t>
            </a:r>
            <a:r>
              <a:rPr lang="en-US" altLang="ko-KR" sz="2000" dirty="0">
                <a:latin typeface="+mn-ea"/>
              </a:rPr>
              <a:t> 두 </a:t>
            </a:r>
            <a:r>
              <a:rPr lang="en-US" altLang="ko-KR" sz="2000" dirty="0" err="1">
                <a:latin typeface="+mn-ea"/>
              </a:rPr>
              <a:t>테이블의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데이터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생명을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다르게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관리할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경우</a:t>
            </a:r>
            <a:r>
              <a:rPr lang="en-US" altLang="ko-KR" sz="2000" dirty="0">
                <a:latin typeface="+mn-ea"/>
              </a:rPr>
              <a:t>. </a:t>
            </a:r>
          </a:p>
          <a:p>
            <a:pPr marL="457200" indent="0" eaLnBrk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2000" dirty="0">
                <a:latin typeface="+mn-ea"/>
              </a:rPr>
              <a:t>	-</a:t>
            </a:r>
            <a:r>
              <a:rPr lang="en-US" altLang="ko-KR" sz="2000" dirty="0" err="1">
                <a:latin typeface="+mn-ea"/>
              </a:rPr>
              <a:t>부모의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데이터가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자식의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데이터에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관계를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가지고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있지만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자식만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남겨두고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먼저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소멸</a:t>
            </a:r>
            <a:r>
              <a:rPr lang="en-US" altLang="ko-KR" sz="2000" dirty="0">
                <a:latin typeface="+mn-ea"/>
              </a:rPr>
              <a:t> 	될 수 </a:t>
            </a:r>
            <a:r>
              <a:rPr lang="en-US" altLang="ko-KR" sz="2000" dirty="0" err="1">
                <a:latin typeface="+mn-ea"/>
              </a:rPr>
              <a:t>있는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경우</a:t>
            </a:r>
            <a:endParaRPr lang="ko-KR" altLang="en-US" sz="2000" dirty="0">
              <a:latin typeface="+mn-ea"/>
            </a:endParaRPr>
          </a:p>
          <a:p>
            <a:pPr marL="914400" indent="-457200" eaLnBrk="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endParaRPr lang="ko-KR" altLang="en-US" sz="2000" dirty="0">
              <a:latin typeface="+mn-ea"/>
            </a:endParaRPr>
          </a:p>
          <a:p>
            <a:pPr marL="457200" indent="0" eaLnBrk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2000" dirty="0">
                <a:latin typeface="+mn-ea"/>
              </a:rPr>
              <a:t>3.	</a:t>
            </a:r>
            <a:r>
              <a:rPr lang="en-US" altLang="ko-KR" sz="2000" dirty="0" err="1">
                <a:latin typeface="+mn-ea"/>
              </a:rPr>
              <a:t>여러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개의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하나의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통합되어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표현되었는데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각각의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별도의</a:t>
            </a:r>
            <a:r>
              <a:rPr lang="en-US" altLang="ko-KR" sz="2000" dirty="0">
                <a:latin typeface="+mn-ea"/>
              </a:rPr>
              <a:t> 	</a:t>
            </a:r>
            <a:r>
              <a:rPr lang="en-US" altLang="ko-KR" sz="2000" dirty="0" err="1">
                <a:latin typeface="+mn-ea"/>
              </a:rPr>
              <a:t>관계를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가질때</a:t>
            </a:r>
            <a:endParaRPr lang="ko-KR" altLang="en-US" sz="2000" dirty="0">
              <a:latin typeface="+mn-ea"/>
            </a:endParaRPr>
          </a:p>
          <a:p>
            <a:pPr marL="457200" indent="0" eaLnBrk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ko-KR" sz="2000" dirty="0">
                <a:latin typeface="+mn-ea"/>
              </a:rPr>
              <a:t>4.	</a:t>
            </a:r>
            <a:r>
              <a:rPr lang="en-US" altLang="ko-KR" sz="2000" dirty="0" err="1">
                <a:latin typeface="+mn-ea"/>
              </a:rPr>
              <a:t>자식테이블에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기본키로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사용되어도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되지만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별도의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기본키를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생성하는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것이</a:t>
            </a:r>
            <a:r>
              <a:rPr lang="en-US" altLang="ko-KR" sz="2000" dirty="0">
                <a:latin typeface="+mn-ea"/>
              </a:rPr>
              <a:t> 더 	</a:t>
            </a:r>
            <a:r>
              <a:rPr lang="en-US" altLang="ko-KR" sz="2000" dirty="0" err="1">
                <a:latin typeface="+mn-ea"/>
              </a:rPr>
              <a:t>유리하다고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판단</a:t>
            </a:r>
            <a:r>
              <a:rPr lang="en-US" altLang="ko-KR" sz="2000" dirty="0">
                <a:latin typeface="+mn-ea"/>
              </a:rPr>
              <a:t> 될 때</a:t>
            </a:r>
            <a:endParaRPr lang="ko-KR" altLang="en-US" sz="2000" dirty="0">
              <a:latin typeface="+mn-ea"/>
            </a:endParaRPr>
          </a:p>
          <a:p>
            <a:pPr algn="ctr"/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87760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9F486E29-C082-41F3-B042-A655DCF20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274972"/>
              </p:ext>
            </p:extLst>
          </p:nvPr>
        </p:nvGraphicFramePr>
        <p:xfrm>
          <a:off x="568152" y="4509120"/>
          <a:ext cx="1766664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66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en-US" altLang="ko-KR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5C6C33E6-5A36-405F-B28C-679653C1C3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211498"/>
              </p:ext>
            </p:extLst>
          </p:nvPr>
        </p:nvGraphicFramePr>
        <p:xfrm>
          <a:off x="2487910" y="4492377"/>
          <a:ext cx="1340451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04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en-US" altLang="ko-KR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ID(FK)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44022295-BBF6-4CBD-8221-8603BBD0CB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062034"/>
              </p:ext>
            </p:extLst>
          </p:nvPr>
        </p:nvGraphicFramePr>
        <p:xfrm>
          <a:off x="3966542" y="4506516"/>
          <a:ext cx="1332727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27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en-US" altLang="ko-KR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(FK)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FDC8FE6D-CEDD-43EC-BF1F-8EC0F50282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6281394"/>
              </p:ext>
            </p:extLst>
          </p:nvPr>
        </p:nvGraphicFramePr>
        <p:xfrm>
          <a:off x="568152" y="2583191"/>
          <a:ext cx="1758974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89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6" name="표 25">
            <a:extLst>
              <a:ext uri="{FF2B5EF4-FFF2-40B4-BE49-F238E27FC236}">
                <a16:creationId xmlns:a16="http://schemas.microsoft.com/office/drawing/2014/main" id="{BE067FDF-0EE7-4957-90DB-85BD210FD1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668478"/>
              </p:ext>
            </p:extLst>
          </p:nvPr>
        </p:nvGraphicFramePr>
        <p:xfrm>
          <a:off x="2487910" y="2583191"/>
          <a:ext cx="1334616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46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ID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701157F6-94E6-4DE1-AB1E-C89FA34AA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244618"/>
              </p:ext>
            </p:extLst>
          </p:nvPr>
        </p:nvGraphicFramePr>
        <p:xfrm>
          <a:off x="3966542" y="2583191"/>
          <a:ext cx="1326926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69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7D1D351E-354C-45A8-A00D-0EFAF5EAF11C}"/>
              </a:ext>
            </a:extLst>
          </p:cNvPr>
          <p:cNvGraphicFramePr>
            <a:graphicFrameLocks noGrp="1"/>
          </p:cNvGraphicFramePr>
          <p:nvPr/>
        </p:nvGraphicFramePr>
        <p:xfrm>
          <a:off x="7461250" y="4279265"/>
          <a:ext cx="1871980" cy="1449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19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접수번호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3120">
                <a:tc>
                  <a:txBody>
                    <a:bodyPr/>
                    <a:lstStyle/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주민등록번호(FK)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회원ID(FK)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전화번호(FK)</a:t>
                      </a: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3045C6C5-D06C-4A39-AF11-19BB642F0559}"/>
              </a:ext>
            </a:extLst>
          </p:cNvPr>
          <p:cNvSpPr txBox="1"/>
          <p:nvPr/>
        </p:nvSpPr>
        <p:spPr>
          <a:xfrm>
            <a:off x="560705" y="2256155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내방고객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F8FB250-0F9D-43FE-87EF-333F1AC19412}"/>
              </a:ext>
            </a:extLst>
          </p:cNvPr>
          <p:cNvSpPr txBox="1"/>
          <p:nvPr/>
        </p:nvSpPr>
        <p:spPr>
          <a:xfrm>
            <a:off x="2487930" y="2275840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인터넷회원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1EBFD48-7827-4AB0-BB14-656C74534EE6}"/>
              </a:ext>
            </a:extLst>
          </p:cNvPr>
          <p:cNvSpPr txBox="1"/>
          <p:nvPr/>
        </p:nvSpPr>
        <p:spPr>
          <a:xfrm>
            <a:off x="3966845" y="2275205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전화회원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ABC4DE-393C-45F5-B8E3-3D20C6506952}"/>
              </a:ext>
            </a:extLst>
          </p:cNvPr>
          <p:cNvSpPr txBox="1"/>
          <p:nvPr/>
        </p:nvSpPr>
        <p:spPr>
          <a:xfrm>
            <a:off x="568152" y="5544241"/>
            <a:ext cx="99123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방문접수</a:t>
            </a:r>
            <a:endParaRPr lang="ko-KR" altLang="en-US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B637BF4-19AC-48B3-AD25-16377086B59B}"/>
              </a:ext>
            </a:extLst>
          </p:cNvPr>
          <p:cNvSpPr txBox="1"/>
          <p:nvPr/>
        </p:nvSpPr>
        <p:spPr>
          <a:xfrm>
            <a:off x="2487910" y="5540039"/>
            <a:ext cx="11322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인터넷접수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0B9D21-F040-488A-B42D-D5ED323C97E4}"/>
              </a:ext>
            </a:extLst>
          </p:cNvPr>
          <p:cNvSpPr txBox="1"/>
          <p:nvPr/>
        </p:nvSpPr>
        <p:spPr>
          <a:xfrm>
            <a:off x="3966542" y="5540039"/>
            <a:ext cx="99123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전화접수</a:t>
            </a:r>
          </a:p>
        </p:txBody>
      </p:sp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id="{B72CAB8C-AE07-49DC-9F93-C8B206077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976947"/>
              </p:ext>
            </p:extLst>
          </p:nvPr>
        </p:nvGraphicFramePr>
        <p:xfrm>
          <a:off x="6240016" y="2583427"/>
          <a:ext cx="1413231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3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주민등록번호</a:t>
                      </a: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7E2796A8-D359-436C-811F-A1A0CA9BE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900248"/>
              </p:ext>
            </p:extLst>
          </p:nvPr>
        </p:nvGraphicFramePr>
        <p:xfrm>
          <a:off x="7761457" y="2583427"/>
          <a:ext cx="1072284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22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회원</a:t>
                      </a:r>
                      <a:r>
                        <a:rPr lang="en-US" altLang="ko-KR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ID</a:t>
                      </a:r>
                      <a:endParaRPr lang="ko-KR" altLang="en-US" sz="16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B323909F-EAF8-4CA7-AC29-81606C9A9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897675"/>
              </p:ext>
            </p:extLst>
          </p:nvPr>
        </p:nvGraphicFramePr>
        <p:xfrm>
          <a:off x="8941951" y="2583427"/>
          <a:ext cx="1066106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61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6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전화번호</a:t>
                      </a: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" name="TextBox 37">
            <a:extLst>
              <a:ext uri="{FF2B5EF4-FFF2-40B4-BE49-F238E27FC236}">
                <a16:creationId xmlns:a16="http://schemas.microsoft.com/office/drawing/2014/main" id="{C615FA52-0827-467A-90DF-517F7F69D724}"/>
              </a:ext>
            </a:extLst>
          </p:cNvPr>
          <p:cNvSpPr txBox="1"/>
          <p:nvPr/>
        </p:nvSpPr>
        <p:spPr>
          <a:xfrm>
            <a:off x="6232525" y="2256155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내방고객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BF953AC-918E-4423-97FF-3645F98872E5}"/>
              </a:ext>
            </a:extLst>
          </p:cNvPr>
          <p:cNvSpPr txBox="1"/>
          <p:nvPr/>
        </p:nvSpPr>
        <p:spPr>
          <a:xfrm>
            <a:off x="7761605" y="2275840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인터넷회원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97CE3B6-EED3-46A3-8744-D945C5DD0BCD}"/>
              </a:ext>
            </a:extLst>
          </p:cNvPr>
          <p:cNvSpPr txBox="1"/>
          <p:nvPr/>
        </p:nvSpPr>
        <p:spPr>
          <a:xfrm>
            <a:off x="8942070" y="2275840"/>
            <a:ext cx="1271905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전화회원</a:t>
            </a: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E51323A-329D-4BC9-A496-95CB11BA061D}"/>
              </a:ext>
            </a:extLst>
          </p:cNvPr>
          <p:cNvCxnSpPr/>
          <p:nvPr/>
        </p:nvCxnSpPr>
        <p:spPr>
          <a:xfrm flipH="1">
            <a:off x="1482725" y="3569970"/>
            <a:ext cx="4445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20619F0-8694-4BDC-9011-91206CF129EF}"/>
              </a:ext>
            </a:extLst>
          </p:cNvPr>
          <p:cNvCxnSpPr/>
          <p:nvPr/>
        </p:nvCxnSpPr>
        <p:spPr>
          <a:xfrm>
            <a:off x="4584065" y="3569970"/>
            <a:ext cx="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9AE2863A-D284-4652-963C-B161B9A0EC6C}"/>
              </a:ext>
            </a:extLst>
          </p:cNvPr>
          <p:cNvCxnSpPr>
            <a:endCxn id="23" idx="0"/>
          </p:cNvCxnSpPr>
          <p:nvPr/>
        </p:nvCxnSpPr>
        <p:spPr>
          <a:xfrm>
            <a:off x="3143885" y="3569970"/>
            <a:ext cx="14605" cy="9226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DDE1320-F3BE-4431-B773-B9ED111BAAFA}"/>
              </a:ext>
            </a:extLst>
          </p:cNvPr>
          <p:cNvSpPr txBox="1"/>
          <p:nvPr/>
        </p:nvSpPr>
        <p:spPr>
          <a:xfrm>
            <a:off x="476250" y="1546087"/>
            <a:ext cx="7392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여러 개의 테이블이 하나의 테이블로 통합되어 표현되었지만 각각의 부모테이블과 별도의 관계를 </a:t>
            </a:r>
            <a:r>
              <a:rPr lang="ko-KR" altLang="en-US" sz="2000" dirty="0" err="1"/>
              <a:t>가질때</a:t>
            </a:r>
            <a:endParaRPr lang="en-US" altLang="ko-KR" sz="2000" dirty="0"/>
          </a:p>
        </p:txBody>
      </p: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529" y="190708"/>
            <a:ext cx="2236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230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aphicFrame>
        <p:nvGraphicFramePr>
          <p:cNvPr id="45" name="표 44">
            <a:extLst>
              <a:ext uri="{FF2B5EF4-FFF2-40B4-BE49-F238E27FC236}">
                <a16:creationId xmlns:a16="http://schemas.microsoft.com/office/drawing/2014/main" id="{80195307-F8B3-4B22-A413-C5417D90C3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3918935"/>
              </p:ext>
            </p:extLst>
          </p:nvPr>
        </p:nvGraphicFramePr>
        <p:xfrm>
          <a:off x="1520737" y="3429000"/>
          <a:ext cx="1926069" cy="9867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6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95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사번</a:t>
                      </a:r>
                      <a:endParaRPr lang="en-US" altLang="ko-KR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6" name="텍스트 상자 5">
            <a:extLst>
              <a:ext uri="{FF2B5EF4-FFF2-40B4-BE49-F238E27FC236}">
                <a16:creationId xmlns:a16="http://schemas.microsoft.com/office/drawing/2014/main" id="{E30D7784-8AD2-435F-9C4C-E531A65676C6}"/>
              </a:ext>
            </a:extLst>
          </p:cNvPr>
          <p:cNvSpPr txBox="1">
            <a:spLocks/>
          </p:cNvSpPr>
          <p:nvPr/>
        </p:nvSpPr>
        <p:spPr>
          <a:xfrm>
            <a:off x="1519898" y="3073504"/>
            <a:ext cx="92011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b="0" strike="noStrike" cap="none" dirty="0">
                <a:latin typeface="맑은 고딕" charset="0"/>
                <a:ea typeface="맑은 고딕" charset="0"/>
              </a:rPr>
              <a:t>사원</a:t>
            </a: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47" name="표 46">
            <a:extLst>
              <a:ext uri="{FF2B5EF4-FFF2-40B4-BE49-F238E27FC236}">
                <a16:creationId xmlns:a16="http://schemas.microsoft.com/office/drawing/2014/main" id="{02C659E0-287F-4E23-9BE3-8E22201862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7302160"/>
              </p:ext>
            </p:extLst>
          </p:nvPr>
        </p:nvGraphicFramePr>
        <p:xfrm>
          <a:off x="5004778" y="3429104"/>
          <a:ext cx="2132330" cy="982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23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2140">
                <a:tc>
                  <a:txBody>
                    <a:bodyPr/>
                    <a:lstStyle/>
                    <a:p>
                      <a:pPr marL="0" indent="0" algn="ctr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계약번호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계약사원 사번(FK)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8" name="텍스트 상자 7">
            <a:extLst>
              <a:ext uri="{FF2B5EF4-FFF2-40B4-BE49-F238E27FC236}">
                <a16:creationId xmlns:a16="http://schemas.microsoft.com/office/drawing/2014/main" id="{6E5B2688-4C1D-416C-A023-3B5DC8F5253B}"/>
              </a:ext>
            </a:extLst>
          </p:cNvPr>
          <p:cNvSpPr txBox="1">
            <a:spLocks/>
          </p:cNvSpPr>
          <p:nvPr/>
        </p:nvSpPr>
        <p:spPr>
          <a:xfrm>
            <a:off x="4959058" y="3084934"/>
            <a:ext cx="2672715" cy="3708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800" b="0" strike="noStrike" cap="none" dirty="0">
                <a:latin typeface="맑은 고딕" charset="0"/>
                <a:ea typeface="맑은 고딕" charset="0"/>
              </a:rPr>
              <a:t>계약</a:t>
            </a:r>
          </a:p>
        </p:txBody>
      </p: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6F9CDF3C-8047-43B6-BE69-E7C795ACF7AB}"/>
              </a:ext>
            </a:extLst>
          </p:cNvPr>
          <p:cNvCxnSpPr/>
          <p:nvPr/>
        </p:nvCxnSpPr>
        <p:spPr>
          <a:xfrm>
            <a:off x="3447123" y="4036164"/>
            <a:ext cx="15525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56871B95-1BD7-4D9B-9D5C-1061730F4C87}"/>
              </a:ext>
            </a:extLst>
          </p:cNvPr>
          <p:cNvSpPr txBox="1"/>
          <p:nvPr/>
        </p:nvSpPr>
        <p:spPr>
          <a:xfrm>
            <a:off x="476249" y="1936903"/>
            <a:ext cx="99399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 err="1"/>
              <a:t>여러가지</a:t>
            </a:r>
            <a:r>
              <a:rPr lang="ko-KR" altLang="en-US" sz="2000" dirty="0"/>
              <a:t> 이유에서 계약번호로만 </a:t>
            </a:r>
            <a:r>
              <a:rPr lang="ko-KR" altLang="en-US" sz="2000" dirty="0" err="1"/>
              <a:t>기본키를</a:t>
            </a:r>
            <a:r>
              <a:rPr lang="ko-KR" altLang="en-US" sz="2000" dirty="0"/>
              <a:t> 구성하는 것이 더 효율적이라고 판단되어 </a:t>
            </a:r>
            <a:r>
              <a:rPr lang="ko-KR" altLang="en-US" sz="2000" dirty="0" err="1"/>
              <a:t>비식별자</a:t>
            </a:r>
            <a:r>
              <a:rPr lang="ko-KR" altLang="en-US" sz="2000" dirty="0"/>
              <a:t> 관계로 구성</a:t>
            </a:r>
            <a:endParaRPr lang="en-US" altLang="ko-KR" sz="2000" dirty="0"/>
          </a:p>
        </p:txBody>
      </p:sp>
      <p:sp>
        <p:nvSpPr>
          <p:cNvPr id="51" name="テキスト ボックス 2">
            <a:extLst>
              <a:ext uri="{FF2B5EF4-FFF2-40B4-BE49-F238E27FC236}">
                <a16:creationId xmlns:a16="http://schemas.microsoft.com/office/drawing/2014/main" id="{617B604D-A18C-46CF-B1FB-C6F65F351981}"/>
              </a:ext>
            </a:extLst>
          </p:cNvPr>
          <p:cNvSpPr txBox="1"/>
          <p:nvPr/>
        </p:nvSpPr>
        <p:spPr>
          <a:xfrm>
            <a:off x="1661529" y="190708"/>
            <a:ext cx="2236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881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7" b="468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497187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+mn-ea"/>
                </a:rPr>
                <a:t>Part 3 </a:t>
              </a:r>
              <a:r>
                <a:rPr kumimoji="1" lang="ko-KR" altLang="en-US" sz="6000" b="1" dirty="0">
                  <a:solidFill>
                    <a:schemeClr val="bg1"/>
                  </a:solidFill>
                  <a:latin typeface="+mn-ea"/>
                </a:rPr>
                <a:t>문제점</a:t>
              </a:r>
              <a:endParaRPr kumimoji="1" lang="ja-JP" altLang="en-US" sz="6000" b="1" dirty="0">
                <a:solidFill>
                  <a:schemeClr val="bg1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552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528" y="190708"/>
            <a:ext cx="90594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식별자 관계로만 설정할 경우의 문제점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51" name="내용 개체 틀 2">
            <a:extLst>
              <a:ext uri="{FF2B5EF4-FFF2-40B4-BE49-F238E27FC236}">
                <a16:creationId xmlns:a16="http://schemas.microsoft.com/office/drawing/2014/main" id="{4A0B7221-406A-4DD4-A6C4-0343AB6379DB}"/>
              </a:ext>
            </a:extLst>
          </p:cNvPr>
          <p:cNvSpPr txBox="1">
            <a:spLocks/>
          </p:cNvSpPr>
          <p:nvPr/>
        </p:nvSpPr>
        <p:spPr>
          <a:xfrm>
            <a:off x="609600" y="1628335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흐름이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길어질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수록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기본키의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속성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수도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늘어나게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된다</a:t>
            </a:r>
            <a:endParaRPr lang="ko-KR" altLang="en-US" sz="2500" dirty="0">
              <a:latin typeface="맑은 고딕" charset="0"/>
              <a:ea typeface="맑은 고딕" charset="0"/>
            </a:endParaRPr>
          </a:p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endParaRPr lang="ko-KR" altLang="en-US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52" name="표 51">
            <a:extLst>
              <a:ext uri="{FF2B5EF4-FFF2-40B4-BE49-F238E27FC236}">
                <a16:creationId xmlns:a16="http://schemas.microsoft.com/office/drawing/2014/main" id="{C0DC4B04-F181-4BFB-A715-CC30ED3682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7136278"/>
              </p:ext>
            </p:extLst>
          </p:nvPr>
        </p:nvGraphicFramePr>
        <p:xfrm>
          <a:off x="801370" y="3355780"/>
          <a:ext cx="1434465" cy="129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2456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3" name="표 52">
            <a:extLst>
              <a:ext uri="{FF2B5EF4-FFF2-40B4-BE49-F238E27FC236}">
                <a16:creationId xmlns:a16="http://schemas.microsoft.com/office/drawing/2014/main" id="{284614C0-6B6A-4DAB-9666-1232DC429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3165"/>
              </p:ext>
            </p:extLst>
          </p:nvPr>
        </p:nvGraphicFramePr>
        <p:xfrm>
          <a:off x="2495550" y="3359590"/>
          <a:ext cx="143446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0142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4" name="표 53">
            <a:extLst>
              <a:ext uri="{FF2B5EF4-FFF2-40B4-BE49-F238E27FC236}">
                <a16:creationId xmlns:a16="http://schemas.microsoft.com/office/drawing/2014/main" id="{950DEAB5-BBD0-498C-8E66-F9C452387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871894"/>
              </p:ext>
            </p:extLst>
          </p:nvPr>
        </p:nvGraphicFramePr>
        <p:xfrm>
          <a:off x="4274820" y="3380545"/>
          <a:ext cx="14344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4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7828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속성1(FK)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속성2(FK)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속성3(FK)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속성4(FK)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속성5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5" name="텍스트 상자 6">
            <a:extLst>
              <a:ext uri="{FF2B5EF4-FFF2-40B4-BE49-F238E27FC236}">
                <a16:creationId xmlns:a16="http://schemas.microsoft.com/office/drawing/2014/main" id="{CDFE9CA2-B47F-4B13-97FD-66A2A2EBA2B8}"/>
              </a:ext>
            </a:extLst>
          </p:cNvPr>
          <p:cNvSpPr txBox="1">
            <a:spLocks/>
          </p:cNvSpPr>
          <p:nvPr/>
        </p:nvSpPr>
        <p:spPr>
          <a:xfrm>
            <a:off x="6301105" y="2834640"/>
            <a:ext cx="5089525" cy="2832827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1:M 관계를 식별자로만 설정한 경우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	</a:t>
            </a: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	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기본키속성이 최소+1씩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계속적으로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 	 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증가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en-US" altLang="ko-KR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dirty="0">
                <a:latin typeface="맑은 고딕" charset="0"/>
                <a:ea typeface="맑은 고딕" charset="0"/>
              </a:rPr>
              <a:t>	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증가된 기본키속성으로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인해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 	 	 	 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개발자에게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 복잡성과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오류가능성을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 	  </a:t>
            </a:r>
            <a:r>
              <a:rPr lang="en-US" altLang="ko-KR" sz="2000" b="0" strike="noStrike" cap="none" dirty="0" err="1">
                <a:latin typeface="맑은 고딕" charset="0"/>
                <a:ea typeface="맑은 고딕" charset="0"/>
              </a:rPr>
              <a:t>유발시킨다</a:t>
            </a: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.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b="0" strike="noStrike" cap="none" dirty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058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528" y="190708"/>
            <a:ext cx="9440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spc="3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비식별자 관계로만 설정할 경우의 문제점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09E8290B-93B0-4DA1-AC39-F8EBC0454343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eaLnBrk="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Arial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데이터의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상속이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이루어지지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않기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때문에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하나의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데이터를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처리하는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방식이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비효율적으로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이루어진다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.</a:t>
            </a:r>
            <a:endParaRPr lang="ko-KR" altLang="en-US" sz="2500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5451EC42-2AAC-4C3C-A68A-156DBBE45477}"/>
              </a:ext>
            </a:extLst>
          </p:cNvPr>
          <p:cNvGraphicFramePr>
            <a:graphicFrameLocks noGrp="1"/>
          </p:cNvGraphicFramePr>
          <p:nvPr/>
        </p:nvGraphicFramePr>
        <p:xfrm>
          <a:off x="631190" y="2891790"/>
          <a:ext cx="163957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5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Region_id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just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Region_name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2314FD56-C5BA-4CB1-82B3-639E44EA090E}"/>
              </a:ext>
            </a:extLst>
          </p:cNvPr>
          <p:cNvGraphicFramePr>
            <a:graphicFrameLocks noGrp="1"/>
          </p:cNvGraphicFramePr>
          <p:nvPr/>
        </p:nvGraphicFramePr>
        <p:xfrm>
          <a:off x="2530475" y="2878455"/>
          <a:ext cx="1908810" cy="101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8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Country_id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Country_name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Region_id(FK)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0AC34D3A-65B9-43DD-8629-7C580106D5B8}"/>
              </a:ext>
            </a:extLst>
          </p:cNvPr>
          <p:cNvGraphicFramePr>
            <a:graphicFrameLocks noGrp="1"/>
          </p:cNvGraphicFramePr>
          <p:nvPr/>
        </p:nvGraphicFramePr>
        <p:xfrm>
          <a:off x="1355725" y="4094480"/>
          <a:ext cx="1751965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19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Location_id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828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Stree_address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Postal_code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City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State_province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Country_id(FK)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4F383A84-9ED0-459C-AC6D-A5DA0036EDBB}"/>
              </a:ext>
            </a:extLst>
          </p:cNvPr>
          <p:cNvGraphicFramePr>
            <a:graphicFrameLocks noGrp="1"/>
          </p:cNvGraphicFramePr>
          <p:nvPr/>
        </p:nvGraphicFramePr>
        <p:xfrm>
          <a:off x="3408680" y="4081145"/>
          <a:ext cx="2328545" cy="1572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85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1" strike="noStrike" kern="1200" cap="none" dirty="0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1420">
                <a:tc>
                  <a:txBody>
                    <a:bodyPr/>
                    <a:lstStyle/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Department_id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Department_name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Manager_id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just" defTabSz="5080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Location_id(FK)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3" name="텍스트 상자 7">
            <a:extLst>
              <a:ext uri="{FF2B5EF4-FFF2-40B4-BE49-F238E27FC236}">
                <a16:creationId xmlns:a16="http://schemas.microsoft.com/office/drawing/2014/main" id="{0253C062-1499-46E9-B7E7-EFBA0044DEBA}"/>
              </a:ext>
            </a:extLst>
          </p:cNvPr>
          <p:cNvSpPr txBox="1">
            <a:spLocks/>
          </p:cNvSpPr>
          <p:nvPr/>
        </p:nvSpPr>
        <p:spPr>
          <a:xfrm>
            <a:off x="6181725" y="2851150"/>
            <a:ext cx="5311140" cy="224472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하위테이블에서 상위테이블의 속성을 검색하고 싶은 경우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다량의 조인이 발생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000" b="0" strike="noStrike" cap="none" dirty="0">
                <a:latin typeface="맑은 고딕" charset="0"/>
                <a:ea typeface="맑은 고딕" charset="0"/>
              </a:rPr>
              <a:t>- SQL문의 복잡성이 증가하고 성능저하의 문제발생</a:t>
            </a: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2000" b="0" strike="noStrike" cap="none" dirty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574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1" b="47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420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+mn-ea"/>
                </a:rPr>
                <a:t>Part 4 </a:t>
              </a:r>
              <a:r>
                <a:rPr lang="ko-KR" altLang="en-US" sz="6000" b="1" dirty="0">
                  <a:solidFill>
                    <a:schemeClr val="bg1"/>
                  </a:solidFill>
                  <a:latin typeface="+mn-ea"/>
                </a:rPr>
                <a:t>정리</a:t>
              </a:r>
              <a:endParaRPr kumimoji="1" lang="ja-JP" altLang="en-US" sz="6000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400050" y="2044363"/>
              <a:ext cx="172354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4000" dirty="0">
                  <a:solidFill>
                    <a:schemeClr val="bg1"/>
                  </a:solidFill>
                  <a:latin typeface="Century Gothic" panose="020B0502020202020204" pitchFamily="34" charset="0"/>
                  <a:cs typeface="Ebrima" panose="02000000000000000000" pitchFamily="2" charset="0"/>
                </a:rPr>
                <a:t>모델링</a:t>
              </a:r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2475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528" y="190708"/>
            <a:ext cx="9440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식별자와 비식별자 모델링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1AA92313-E225-47D3-B203-157287ABF8E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705" cy="4528185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8000" eaLnBrk="0">
              <a:spcBef>
                <a:spcPts val="0"/>
              </a:spcBef>
              <a:buClr>
                <a:srgbClr val="000000"/>
              </a:buClr>
              <a:buFont typeface="맑은 고딕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기본적으로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식별자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관계로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연결</a:t>
            </a:r>
            <a:endParaRPr lang="ko-KR" altLang="en-US" sz="2500" dirty="0">
              <a:latin typeface="맑은 고딕" charset="0"/>
              <a:ea typeface="맑은 고딕" charset="0"/>
            </a:endParaRPr>
          </a:p>
          <a:p>
            <a:pPr defTabSz="508000" eaLnBrk="0">
              <a:spcBef>
                <a:spcPts val="0"/>
              </a:spcBef>
              <a:buClr>
                <a:srgbClr val="000000"/>
              </a:buClr>
              <a:buFont typeface="맑은 고딕"/>
              <a:buChar char="•"/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몇가지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조건을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생각하며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비식별자로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조정</a:t>
            </a:r>
            <a:endParaRPr lang="ko-KR" altLang="en-US" sz="2500" dirty="0">
              <a:latin typeface="맑은 고딕" charset="0"/>
              <a:ea typeface="맑은 고딕" charset="0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45078AF8-0B67-41BF-89B3-77DEEABD9A67}"/>
              </a:ext>
            </a:extLst>
          </p:cNvPr>
          <p:cNvGrpSpPr/>
          <p:nvPr/>
        </p:nvGrpSpPr>
        <p:grpSpPr>
          <a:xfrm>
            <a:off x="1603375" y="3052445"/>
            <a:ext cx="8063230" cy="2263140"/>
            <a:chOff x="1603375" y="3052445"/>
            <a:chExt cx="8063230" cy="2263140"/>
          </a:xfrm>
        </p:grpSpPr>
        <p:sp>
          <p:nvSpPr>
            <p:cNvPr id="19" name="도형 3">
              <a:extLst>
                <a:ext uri="{FF2B5EF4-FFF2-40B4-BE49-F238E27FC236}">
                  <a16:creationId xmlns:a16="http://schemas.microsoft.com/office/drawing/2014/main" id="{23DF92F3-A314-4FCE-ADB3-26D4F2D75A20}"/>
                </a:ext>
              </a:extLst>
            </p:cNvPr>
            <p:cNvSpPr>
              <a:spLocks/>
            </p:cNvSpPr>
            <p:nvPr/>
          </p:nvSpPr>
          <p:spPr>
            <a:xfrm>
              <a:off x="1603375" y="3236595"/>
              <a:ext cx="1271905" cy="5238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0" strike="noStrike" cap="none" dirty="0">
                  <a:latin typeface="맑은 고딕" charset="0"/>
                  <a:ea typeface="맑은 고딕" charset="0"/>
                </a:rPr>
                <a:t>관계분석</a:t>
              </a:r>
              <a:endParaRPr lang="ko-KR" altLang="en-US" sz="16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0" name="도형 4">
              <a:extLst>
                <a:ext uri="{FF2B5EF4-FFF2-40B4-BE49-F238E27FC236}">
                  <a16:creationId xmlns:a16="http://schemas.microsoft.com/office/drawing/2014/main" id="{C024E532-FED5-4C65-A64C-AAEF6BE5C508}"/>
                </a:ext>
              </a:extLst>
            </p:cNvPr>
            <p:cNvSpPr>
              <a:spLocks/>
            </p:cNvSpPr>
            <p:nvPr/>
          </p:nvSpPr>
          <p:spPr>
            <a:xfrm>
              <a:off x="3766185" y="3224530"/>
              <a:ext cx="1271905" cy="5365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28600" indent="-22860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0" strike="noStrike" cap="none" dirty="0">
                  <a:latin typeface="맑은 고딕" charset="0"/>
                  <a:ea typeface="맑은 고딕" charset="0"/>
                </a:rPr>
                <a:t>관계의 </a:t>
              </a:r>
              <a:endParaRPr lang="ko-KR" altLang="en-US" sz="1600" b="0" strike="noStrike" cap="none" dirty="0">
                <a:latin typeface="맑은 고딕" charset="0"/>
                <a:ea typeface="맑은 고딕" charset="0"/>
              </a:endParaRPr>
            </a:p>
            <a:p>
              <a:pPr marL="0" indent="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0" strike="noStrike" cap="none" dirty="0">
                  <a:latin typeface="맑은 고딕" charset="0"/>
                  <a:ea typeface="맑은 고딕" charset="0"/>
                </a:rPr>
                <a:t>강/약 분석</a:t>
              </a:r>
              <a:endParaRPr lang="ko-KR" altLang="en-US" sz="16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1" name="도형 5">
              <a:extLst>
                <a:ext uri="{FF2B5EF4-FFF2-40B4-BE49-F238E27FC236}">
                  <a16:creationId xmlns:a16="http://schemas.microsoft.com/office/drawing/2014/main" id="{ABD3616F-CD73-41D6-AA85-062B545FAE16}"/>
                </a:ext>
              </a:extLst>
            </p:cNvPr>
            <p:cNvSpPr>
              <a:spLocks/>
            </p:cNvSpPr>
            <p:nvPr/>
          </p:nvSpPr>
          <p:spPr>
            <a:xfrm>
              <a:off x="5904230" y="3056890"/>
              <a:ext cx="1241425" cy="8705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28600" indent="-22860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latin typeface="맑은 고딕" charset="0"/>
                  <a:ea typeface="맑은 고딕" charset="0"/>
                </a:rPr>
                <a:t>하위 테이블</a:t>
              </a:r>
              <a:endParaRPr lang="ko-KR" altLang="en-US" sz="1400" b="0" strike="noStrike" cap="none" dirty="0">
                <a:latin typeface="맑은 고딕" charset="0"/>
                <a:ea typeface="맑은 고딕" charset="0"/>
              </a:endParaRPr>
            </a:p>
            <a:p>
              <a:pPr marL="0" indent="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latin typeface="맑은 고딕" charset="0"/>
                  <a:ea typeface="맑은 고딕" charset="0"/>
                </a:rPr>
                <a:t>독립 기본키 필요</a:t>
              </a:r>
              <a:endParaRPr lang="ko-KR" altLang="en-US" sz="14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2" name="도형 6">
              <a:extLst>
                <a:ext uri="{FF2B5EF4-FFF2-40B4-BE49-F238E27FC236}">
                  <a16:creationId xmlns:a16="http://schemas.microsoft.com/office/drawing/2014/main" id="{BB667D97-E4B9-467E-B561-7153B1D630F5}"/>
                </a:ext>
              </a:extLst>
            </p:cNvPr>
            <p:cNvSpPr>
              <a:spLocks/>
            </p:cNvSpPr>
            <p:nvPr/>
          </p:nvSpPr>
          <p:spPr>
            <a:xfrm>
              <a:off x="7996555" y="3052445"/>
              <a:ext cx="1670685" cy="87058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228600" indent="-22860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latin typeface="맑은 고딕" charset="0"/>
                  <a:ea typeface="맑은 고딕" charset="0"/>
                </a:rPr>
                <a:t>SQL 복잡도 증가</a:t>
              </a:r>
              <a:endParaRPr lang="ko-KR" altLang="en-US" sz="1400" b="0" strike="noStrike" cap="none" dirty="0">
                <a:latin typeface="맑은 고딕" charset="0"/>
                <a:ea typeface="맑은 고딕" charset="0"/>
              </a:endParaRPr>
            </a:p>
            <a:p>
              <a:pPr marL="0" indent="0" algn="ctr" defTabSz="508000" eaLnBrk="0" fontAlgn="auto" latinLnBrk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400" b="0" strike="noStrike" cap="none" dirty="0">
                  <a:latin typeface="맑은 고딕" charset="0"/>
                  <a:ea typeface="맑은 고딕" charset="0"/>
                </a:rPr>
                <a:t>개발 생산성 저하</a:t>
              </a:r>
              <a:endParaRPr lang="ko-KR" altLang="en-US" sz="1400" b="0" strike="noStrike" cap="none" dirty="0">
                <a:latin typeface="맑은 고딕" charset="0"/>
                <a:ea typeface="맑은 고딕" charset="0"/>
              </a:endParaRPr>
            </a:p>
          </p:txBody>
        </p:sp>
        <p:sp>
          <p:nvSpPr>
            <p:cNvPr id="23" name="도형 7">
              <a:extLst>
                <a:ext uri="{FF2B5EF4-FFF2-40B4-BE49-F238E27FC236}">
                  <a16:creationId xmlns:a16="http://schemas.microsoft.com/office/drawing/2014/main" id="{68446D95-E24E-48D6-B023-0B41C7F86C66}"/>
                </a:ext>
              </a:extLst>
            </p:cNvPr>
            <p:cNvSpPr>
              <a:spLocks/>
            </p:cNvSpPr>
            <p:nvPr/>
          </p:nvSpPr>
          <p:spPr>
            <a:xfrm>
              <a:off x="1604010" y="4747895"/>
              <a:ext cx="8057515" cy="5683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ctr">
              <a:noAutofit/>
            </a:bodyPr>
            <a:lstStyle/>
            <a:p>
              <a:pPr marL="0" indent="0" algn="ctr" defTabSz="508000" eaLnBrk="0" fontAlgn="auto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ko-KR" sz="1600" b="0" strike="noStrike" cap="none" dirty="0">
                  <a:latin typeface="맑은 고딕" charset="0"/>
                  <a:ea typeface="맑은 고딕" charset="0"/>
                </a:rPr>
                <a:t>비식별자 관계 설정 고려</a:t>
              </a:r>
              <a:endParaRPr lang="ko-KR" altLang="en-US" sz="1600" b="0" strike="noStrike" cap="none" dirty="0">
                <a:latin typeface="맑은 고딕" charset="0"/>
                <a:ea typeface="맑은 고딕" charset="0"/>
              </a:endParaRPr>
            </a:p>
          </p:txBody>
        </p:sp>
        <p:cxnSp>
          <p:nvCxnSpPr>
            <p:cNvPr id="24" name="도형 8">
              <a:extLst>
                <a:ext uri="{FF2B5EF4-FFF2-40B4-BE49-F238E27FC236}">
                  <a16:creationId xmlns:a16="http://schemas.microsoft.com/office/drawing/2014/main" id="{9F863E92-7EA4-4F96-ADCD-5541910EA3CE}"/>
                </a:ext>
              </a:extLst>
            </p:cNvPr>
            <p:cNvCxnSpPr/>
            <p:nvPr/>
          </p:nvCxnSpPr>
          <p:spPr>
            <a:xfrm flipV="1">
              <a:off x="2874010" y="3491865"/>
              <a:ext cx="893445" cy="6985"/>
            </a:xfrm>
            <a:prstGeom prst="straightConnector1">
              <a:avLst/>
            </a:prstGeom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도형 9">
              <a:extLst>
                <a:ext uri="{FF2B5EF4-FFF2-40B4-BE49-F238E27FC236}">
                  <a16:creationId xmlns:a16="http://schemas.microsoft.com/office/drawing/2014/main" id="{0002E550-E6A1-4934-8390-E5A233F95710}"/>
                </a:ext>
              </a:extLst>
            </p:cNvPr>
            <p:cNvCxnSpPr/>
            <p:nvPr/>
          </p:nvCxnSpPr>
          <p:spPr>
            <a:xfrm flipV="1">
              <a:off x="5036185" y="3491230"/>
              <a:ext cx="869315" cy="1905"/>
            </a:xfrm>
            <a:prstGeom prst="straightConnector1">
              <a:avLst/>
            </a:prstGeom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도형 10">
              <a:extLst>
                <a:ext uri="{FF2B5EF4-FFF2-40B4-BE49-F238E27FC236}">
                  <a16:creationId xmlns:a16="http://schemas.microsoft.com/office/drawing/2014/main" id="{0847E784-77F2-46E7-94C0-BFCFAB500863}"/>
                </a:ext>
              </a:extLst>
            </p:cNvPr>
            <p:cNvCxnSpPr/>
            <p:nvPr/>
          </p:nvCxnSpPr>
          <p:spPr>
            <a:xfrm flipV="1">
              <a:off x="7143750" y="3486785"/>
              <a:ext cx="854075" cy="5715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도형 11">
              <a:extLst>
                <a:ext uri="{FF2B5EF4-FFF2-40B4-BE49-F238E27FC236}">
                  <a16:creationId xmlns:a16="http://schemas.microsoft.com/office/drawing/2014/main" id="{5A0A5890-A808-4CBC-8DD1-7A2326202368}"/>
                </a:ext>
              </a:extLst>
            </p:cNvPr>
            <p:cNvCxnSpPr/>
            <p:nvPr/>
          </p:nvCxnSpPr>
          <p:spPr>
            <a:xfrm flipH="1">
              <a:off x="2223770" y="3759200"/>
              <a:ext cx="15875" cy="986155"/>
            </a:xfrm>
            <a:prstGeom prst="straightConnector1">
              <a:avLst/>
            </a:prstGeom>
            <a:ln w="6350" cap="flat" cmpd="sng">
              <a:prstDash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도형 12">
              <a:extLst>
                <a:ext uri="{FF2B5EF4-FFF2-40B4-BE49-F238E27FC236}">
                  <a16:creationId xmlns:a16="http://schemas.microsoft.com/office/drawing/2014/main" id="{6DF52EA2-3E6D-4CC8-A23D-6CC7AFC322C0}"/>
                </a:ext>
              </a:extLst>
            </p:cNvPr>
            <p:cNvCxnSpPr/>
            <p:nvPr/>
          </p:nvCxnSpPr>
          <p:spPr>
            <a:xfrm>
              <a:off x="4401185" y="3759200"/>
              <a:ext cx="1905" cy="978535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도형 13">
              <a:extLst>
                <a:ext uri="{FF2B5EF4-FFF2-40B4-BE49-F238E27FC236}">
                  <a16:creationId xmlns:a16="http://schemas.microsoft.com/office/drawing/2014/main" id="{89959B3A-00BF-4F8E-939B-775C80657BD5}"/>
                </a:ext>
              </a:extLst>
            </p:cNvPr>
            <p:cNvCxnSpPr/>
            <p:nvPr/>
          </p:nvCxnSpPr>
          <p:spPr>
            <a:xfrm>
              <a:off x="6523990" y="3926205"/>
              <a:ext cx="1905" cy="826135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도형 14">
              <a:extLst>
                <a:ext uri="{FF2B5EF4-FFF2-40B4-BE49-F238E27FC236}">
                  <a16:creationId xmlns:a16="http://schemas.microsoft.com/office/drawing/2014/main" id="{9E0DA07E-B470-4567-A34A-A77914B183DA}"/>
                </a:ext>
              </a:extLst>
            </p:cNvPr>
            <p:cNvCxnSpPr/>
            <p:nvPr/>
          </p:nvCxnSpPr>
          <p:spPr>
            <a:xfrm>
              <a:off x="8830945" y="3921760"/>
              <a:ext cx="1905" cy="802005"/>
            </a:xfrm>
            <a:prstGeom prst="straightConnector1">
              <a:avLst/>
            </a:prstGeom>
            <a:ln w="6350" cap="flat" cmpd="sng">
              <a:solidFill>
                <a:schemeClr val="accent1">
                  <a:alpha val="100000"/>
                </a:schemeClr>
              </a:solidFill>
              <a:prstDash val="soli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텍스트 상자 16">
            <a:extLst>
              <a:ext uri="{FF2B5EF4-FFF2-40B4-BE49-F238E27FC236}">
                <a16:creationId xmlns:a16="http://schemas.microsoft.com/office/drawing/2014/main" id="{AA595CD3-5D9E-46FD-BF0D-8421EFEB9306}"/>
              </a:ext>
            </a:extLst>
          </p:cNvPr>
          <p:cNvSpPr txBox="1">
            <a:spLocks/>
          </p:cNvSpPr>
          <p:nvPr/>
        </p:nvSpPr>
        <p:spPr>
          <a:xfrm>
            <a:off x="3948430" y="4081145"/>
            <a:ext cx="858520" cy="2787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>
                <a:latin typeface="맑은 고딕" charset="0"/>
                <a:ea typeface="맑은 고딕" charset="0"/>
              </a:rPr>
              <a:t>약한 관계</a:t>
            </a:r>
            <a:endParaRPr lang="ko-KR" altLang="en-US" sz="12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8" name="텍스트 상자 17">
            <a:extLst>
              <a:ext uri="{FF2B5EF4-FFF2-40B4-BE49-F238E27FC236}">
                <a16:creationId xmlns:a16="http://schemas.microsoft.com/office/drawing/2014/main" id="{2CCC5ACE-10EF-490F-887A-24A5184E5DAF}"/>
              </a:ext>
            </a:extLst>
          </p:cNvPr>
          <p:cNvSpPr txBox="1">
            <a:spLocks/>
          </p:cNvSpPr>
          <p:nvPr/>
        </p:nvSpPr>
        <p:spPr>
          <a:xfrm>
            <a:off x="6069330" y="4084320"/>
            <a:ext cx="1381760" cy="2787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>
                <a:latin typeface="맑은 고딕" charset="0"/>
                <a:ea typeface="맑은 고딕" charset="0"/>
              </a:rPr>
              <a:t>독립 기본키 구성</a:t>
            </a:r>
            <a:endParaRPr lang="ko-KR" altLang="en-US" sz="1200" b="0" strike="noStrike" cap="none" dirty="0">
              <a:latin typeface="맑은 고딕" charset="0"/>
              <a:ea typeface="맑은 고딕" charset="0"/>
            </a:endParaRPr>
          </a:p>
        </p:txBody>
      </p:sp>
      <p:sp>
        <p:nvSpPr>
          <p:cNvPr id="39" name="텍스트 상자 18">
            <a:extLst>
              <a:ext uri="{FF2B5EF4-FFF2-40B4-BE49-F238E27FC236}">
                <a16:creationId xmlns:a16="http://schemas.microsoft.com/office/drawing/2014/main" id="{F9D3C658-CF77-4B2A-84B9-228C6E6995B8}"/>
              </a:ext>
            </a:extLst>
          </p:cNvPr>
          <p:cNvSpPr txBox="1">
            <a:spLocks/>
          </p:cNvSpPr>
          <p:nvPr/>
        </p:nvSpPr>
        <p:spPr>
          <a:xfrm>
            <a:off x="8277860" y="4078605"/>
            <a:ext cx="1610360" cy="2787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numCol="1" anchor="t">
            <a:spAutoFit/>
          </a:bodyPr>
          <a:lstStyle/>
          <a:p>
            <a:pPr marL="0" indent="0" algn="l" defTabSz="5080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200" b="0" strike="noStrike" cap="none" dirty="0">
                <a:latin typeface="맑은 고딕" charset="0"/>
                <a:ea typeface="맑은 고딕" charset="0"/>
              </a:rPr>
              <a:t>기본키 속성 단순화</a:t>
            </a:r>
            <a:endParaRPr lang="ko-KR" altLang="en-US" sz="1200" b="0" strike="noStrike" cap="none" dirty="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211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10285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0" y="204470"/>
            <a:ext cx="571500" cy="646430"/>
            <a:chOff x="190500" y="204470"/>
            <a:chExt cx="571500" cy="646430"/>
          </a:xfrm>
        </p:grpSpPr>
        <p:sp>
          <p:nvSpPr>
            <p:cNvPr id="7" name="山形 6"/>
            <p:cNvSpPr/>
            <p:nvPr/>
          </p:nvSpPr>
          <p:spPr>
            <a:xfrm>
              <a:off x="19050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545" y="204470"/>
            <a:ext cx="571500" cy="646430"/>
            <a:chOff x="804545" y="204470"/>
            <a:chExt cx="571500" cy="646430"/>
          </a:xfrm>
        </p:grpSpPr>
        <p:sp>
          <p:nvSpPr>
            <p:cNvPr id="14" name="山形 13"/>
            <p:cNvSpPr/>
            <p:nvPr/>
          </p:nvSpPr>
          <p:spPr>
            <a:xfrm>
              <a:off x="80454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1090295" y="204470"/>
              <a:ext cx="285750" cy="646430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5" name="テキスト ボックス 2">
            <a:extLst>
              <a:ext uri="{FF2B5EF4-FFF2-40B4-BE49-F238E27FC236}">
                <a16:creationId xmlns:a16="http://schemas.microsoft.com/office/drawing/2014/main" id="{596CDB33-BC04-4680-A521-054380D48F38}"/>
              </a:ext>
            </a:extLst>
          </p:cNvPr>
          <p:cNvSpPr txBox="1"/>
          <p:nvPr/>
        </p:nvSpPr>
        <p:spPr>
          <a:xfrm>
            <a:off x="1661795" y="190500"/>
            <a:ext cx="9440545" cy="64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정리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graphicFrame>
        <p:nvGraphicFramePr>
          <p:cNvPr id="29" name="표 28"/>
          <p:cNvGraphicFramePr>
            <a:graphicFrameLocks noGrp="1"/>
          </p:cNvGraphicFramePr>
          <p:nvPr/>
        </p:nvGraphicFramePr>
        <p:xfrm>
          <a:off x="934720" y="2357755"/>
          <a:ext cx="9532620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9270"/>
                <a:gridCol w="3208020"/>
                <a:gridCol w="3275330"/>
              </a:tblGrid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항목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식별자 관계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1" strike="noStrike">
                          <a:solidFill>
                            <a:schemeClr val="lt1"/>
                          </a:solidFill>
                          <a:latin typeface="맑은 고딕" charset="0"/>
                          <a:ea typeface="맑은 고딕" charset="0"/>
                        </a:rPr>
                        <a:t>비식별자 관계</a:t>
                      </a:r>
                      <a:endParaRPr lang="ko-KR" altLang="en-US" sz="1600" kern="1200" dirty="0" smtClean="0" cap="none" b="1" strike="noStrike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목적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강한 연결관계 표현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약한 연결관계 표현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받는쪽 기본키 영향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기본키 구성에 포함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일반 속성에 포함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3708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표기법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실선 표현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점선 표현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  <a:tr h="1818640"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0개 : 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1개 :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600" kern="1200" cap="none" dirty="0" smtClean="0" b="0" strike="noStrike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여러개 : </a:t>
                      </a: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  <a:tc>
                  <a:txBody>
                    <a:bodyPr/>
                    <a:lstStyle/>
                    <a:p>
                      <a:pPr marL="0" indent="0" algn="l" fontAlgn="auto" defTabSz="508000" eaLnBrk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600" kern="1200" dirty="0" smtClean="0" cap="none" b="0" strike="noStrike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t"/>
                </a:tc>
              </a:tr>
            </a:tbl>
          </a:graphicData>
        </a:graphic>
      </p:graphicFrame>
      <p:sp>
        <p:nvSpPr>
          <p:cNvPr id="46" name="도형 45"/>
          <p:cNvSpPr>
            <a:spLocks/>
          </p:cNvSpPr>
          <p:nvPr/>
        </p:nvSpPr>
        <p:spPr>
          <a:xfrm rot="0">
            <a:off x="4154170" y="4224655"/>
            <a:ext cx="723900" cy="84264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학과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7" name="도형 46"/>
          <p:cNvSpPr>
            <a:spLocks/>
          </p:cNvSpPr>
          <p:nvPr/>
        </p:nvSpPr>
        <p:spPr>
          <a:xfrm rot="0">
            <a:off x="6266180" y="4227830"/>
            <a:ext cx="723900" cy="84264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학생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8" name="도형 47"/>
          <p:cNvSpPr>
            <a:spLocks/>
          </p:cNvSpPr>
          <p:nvPr/>
        </p:nvSpPr>
        <p:spPr>
          <a:xfrm rot="0">
            <a:off x="9532620" y="4227830"/>
            <a:ext cx="723900" cy="84264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사원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49" name="도형 48"/>
          <p:cNvSpPr>
            <a:spLocks/>
          </p:cNvSpPr>
          <p:nvPr/>
        </p:nvSpPr>
        <p:spPr>
          <a:xfrm rot="0">
            <a:off x="7400925" y="4222115"/>
            <a:ext cx="723900" cy="842645"/>
          </a:xfrm>
          <a:prstGeom prst="rec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800" cap="none" dirty="0" smtClean="0" b="0" strike="noStrike">
                <a:latin typeface="맑은 고딕" charset="0"/>
                <a:ea typeface="맑은 고딕" charset="0"/>
              </a:rPr>
              <a:t>부서</a:t>
            </a: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cxnSp>
        <p:nvCxnSpPr>
          <p:cNvPr id="50" name="도형 49"/>
          <p:cNvCxnSpPr/>
          <p:nvPr/>
        </p:nvCxnSpPr>
        <p:spPr>
          <a:xfrm rot="0">
            <a:off x="4877435" y="4645660"/>
            <a:ext cx="1389380" cy="3810"/>
          </a:xfrm>
          <a:prstGeom prst="line"/>
          <a:ln w="44450" cap="flat" cmpd="sng"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도형 50"/>
          <p:cNvCxnSpPr/>
          <p:nvPr/>
        </p:nvCxnSpPr>
        <p:spPr>
          <a:xfrm rot="0">
            <a:off x="8152130" y="4645660"/>
            <a:ext cx="1389380" cy="381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ys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도형 53"/>
          <p:cNvCxnSpPr/>
          <p:nvPr/>
        </p:nvCxnSpPr>
        <p:spPr>
          <a:xfrm rot="0" flipV="1">
            <a:off x="6122670" y="4476750"/>
            <a:ext cx="142875" cy="169545"/>
          </a:xfrm>
          <a:prstGeom prst="line"/>
          <a:ln w="41275" cap="flat" cmpd="sng"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도형 54"/>
          <p:cNvCxnSpPr/>
          <p:nvPr/>
        </p:nvCxnSpPr>
        <p:spPr>
          <a:xfrm rot="0">
            <a:off x="6149340" y="4654550"/>
            <a:ext cx="116205" cy="160655"/>
          </a:xfrm>
          <a:prstGeom prst="line"/>
          <a:ln w="41275" cap="flat" cmpd="sng"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도형 55"/>
          <p:cNvCxnSpPr/>
          <p:nvPr/>
        </p:nvCxnSpPr>
        <p:spPr>
          <a:xfrm rot="0" flipV="1">
            <a:off x="9290685" y="4405630"/>
            <a:ext cx="232410" cy="213995"/>
          </a:xfrm>
          <a:prstGeom prst="line"/>
          <a:ln w="41275" cap="flat" cmpd="sng"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도형 56"/>
          <p:cNvCxnSpPr/>
          <p:nvPr/>
        </p:nvCxnSpPr>
        <p:spPr>
          <a:xfrm rot="0">
            <a:off x="9290685" y="4645660"/>
            <a:ext cx="232410" cy="231775"/>
          </a:xfrm>
          <a:prstGeom prst="line"/>
          <a:ln w="41275" cap="flat" cmpd="sng"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도형 57"/>
          <p:cNvCxnSpPr/>
          <p:nvPr/>
        </p:nvCxnSpPr>
        <p:spPr>
          <a:xfrm rot="0" flipV="1">
            <a:off x="9273540" y="4648835"/>
            <a:ext cx="241935" cy="635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텍스트 상자 58"/>
          <p:cNvSpPr txBox="1">
            <a:spLocks/>
          </p:cNvSpPr>
          <p:nvPr/>
        </p:nvSpPr>
        <p:spPr>
          <a:xfrm rot="0">
            <a:off x="4458335" y="5224145"/>
            <a:ext cx="2181225" cy="2622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 strike="noStrike">
                <a:latin typeface="맑은 고딕" charset="0"/>
                <a:ea typeface="맑은 고딕" charset="0"/>
              </a:rPr>
              <a:t>1:N 관계 (N : 0 or 1 or 여러개)</a:t>
            </a:r>
            <a:endParaRPr lang="ko-KR" altLang="en-US" sz="11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60" name="텍스트 상자 59"/>
          <p:cNvSpPr txBox="1">
            <a:spLocks/>
          </p:cNvSpPr>
          <p:nvPr/>
        </p:nvSpPr>
        <p:spPr>
          <a:xfrm rot="0">
            <a:off x="7760335" y="5242560"/>
            <a:ext cx="2181225" cy="26225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100" cap="none" dirty="0" smtClean="0" b="0" strike="noStrike">
                <a:latin typeface="맑은 고딕" charset="0"/>
                <a:ea typeface="맑은 고딕" charset="0"/>
              </a:rPr>
              <a:t>1:N 관계 (N : 0 or 1 or 여러개)</a:t>
            </a:r>
            <a:endParaRPr lang="ko-KR" altLang="en-US" sz="11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62" name="도형 61"/>
          <p:cNvSpPr>
            <a:spLocks/>
          </p:cNvSpPr>
          <p:nvPr/>
        </p:nvSpPr>
        <p:spPr>
          <a:xfrm rot="0">
            <a:off x="1557020" y="3942715"/>
            <a:ext cx="214630" cy="213995"/>
          </a:xfrm>
          <a:prstGeom prst="donu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3" name="도형 62"/>
          <p:cNvSpPr>
            <a:spLocks/>
          </p:cNvSpPr>
          <p:nvPr/>
        </p:nvSpPr>
        <p:spPr>
          <a:xfrm rot="0">
            <a:off x="9077325" y="4539615"/>
            <a:ext cx="214630" cy="213995"/>
          </a:xfrm>
          <a:prstGeom prst="donu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64" name="도형 63"/>
          <p:cNvSpPr>
            <a:spLocks/>
          </p:cNvSpPr>
          <p:nvPr/>
        </p:nvSpPr>
        <p:spPr>
          <a:xfrm rot="0">
            <a:off x="5883275" y="4531360"/>
            <a:ext cx="214630" cy="213995"/>
          </a:xfrm>
          <a:prstGeom prst="donu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solidFill>
                <a:srgbClr val="000000"/>
              </a:solidFill>
              <a:latin typeface="맑은 고딕" charset="0"/>
              <a:ea typeface="맑은 고딕" charset="0"/>
            </a:endParaRPr>
          </a:p>
        </p:txBody>
      </p:sp>
      <p:cxnSp>
        <p:nvCxnSpPr>
          <p:cNvPr id="66" name="도형 65"/>
          <p:cNvCxnSpPr/>
          <p:nvPr/>
        </p:nvCxnSpPr>
        <p:spPr>
          <a:xfrm rot="0">
            <a:off x="9281795" y="4467860"/>
            <a:ext cx="9525" cy="382905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도형 66"/>
          <p:cNvCxnSpPr/>
          <p:nvPr/>
        </p:nvCxnSpPr>
        <p:spPr>
          <a:xfrm rot="0">
            <a:off x="8294370" y="4459605"/>
            <a:ext cx="9525" cy="382905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도형 67"/>
          <p:cNvCxnSpPr/>
          <p:nvPr/>
        </p:nvCxnSpPr>
        <p:spPr>
          <a:xfrm rot="0">
            <a:off x="6105525" y="4451350"/>
            <a:ext cx="9525" cy="382905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도형 68"/>
          <p:cNvCxnSpPr/>
          <p:nvPr/>
        </p:nvCxnSpPr>
        <p:spPr>
          <a:xfrm rot="0">
            <a:off x="5020945" y="4469765"/>
            <a:ext cx="9525" cy="382905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도형 69"/>
          <p:cNvCxnSpPr/>
          <p:nvPr/>
        </p:nvCxnSpPr>
        <p:spPr>
          <a:xfrm rot="0">
            <a:off x="1656080" y="4344670"/>
            <a:ext cx="9525" cy="382905"/>
          </a:xfrm>
          <a:prstGeom prst="line"/>
          <a:ln w="15875" cap="flat" cmpd="sng">
            <a:solidFill>
              <a:schemeClr val="accent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도형 70"/>
          <p:cNvCxnSpPr/>
          <p:nvPr/>
        </p:nvCxnSpPr>
        <p:spPr>
          <a:xfrm rot="0" flipV="1">
            <a:off x="1993900" y="4806315"/>
            <a:ext cx="232410" cy="213995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도형 71"/>
          <p:cNvCxnSpPr/>
          <p:nvPr/>
        </p:nvCxnSpPr>
        <p:spPr>
          <a:xfrm rot="0" flipV="1">
            <a:off x="1967865" y="5028565"/>
            <a:ext cx="284480" cy="10160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도형 72"/>
          <p:cNvCxnSpPr/>
          <p:nvPr/>
        </p:nvCxnSpPr>
        <p:spPr>
          <a:xfrm rot="0">
            <a:off x="1985010" y="5029200"/>
            <a:ext cx="232410" cy="231775"/>
          </a:xfrm>
          <a:prstGeom prst="line"/>
          <a:ln w="41275" cap="flat" cmpd="sng">
            <a:solidFill>
              <a:schemeClr val="accent1">
                <a:alpha val="10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도형 73"/>
          <p:cNvSpPr>
            <a:spLocks/>
          </p:cNvSpPr>
          <p:nvPr/>
        </p:nvSpPr>
        <p:spPr>
          <a:xfrm rot="0">
            <a:off x="5932170" y="4577715"/>
            <a:ext cx="111760" cy="120650"/>
          </a:xfrm>
          <a:prstGeom prst="ellipse"/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  <p:sp>
        <p:nvSpPr>
          <p:cNvPr id="75" name="도형 74"/>
          <p:cNvSpPr>
            <a:spLocks/>
          </p:cNvSpPr>
          <p:nvPr/>
        </p:nvSpPr>
        <p:spPr>
          <a:xfrm rot="0">
            <a:off x="9133205" y="4589145"/>
            <a:ext cx="111760" cy="120650"/>
          </a:xfrm>
          <a:prstGeom prst="ellipse"/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fontAlgn="auto" defTabSz="508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800" cap="none" dirty="0" smtClean="0" b="0" strike="noStrike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138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80730" y="232428"/>
            <a:ext cx="1184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ko-KR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목차</a:t>
            </a:r>
            <a:endParaRPr kumimoji="1" lang="en-US" altLang="ko-KR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グループ化 32"/>
          <p:cNvGrpSpPr/>
          <p:nvPr/>
        </p:nvGrpSpPr>
        <p:grpSpPr>
          <a:xfrm>
            <a:off x="1351341" y="2775320"/>
            <a:ext cx="10902751" cy="902446"/>
            <a:chOff x="887522" y="1154398"/>
            <a:chExt cx="7984426" cy="660886"/>
          </a:xfrm>
        </p:grpSpPr>
        <p:sp>
          <p:nvSpPr>
            <p:cNvPr id="34" name="正方形/長方形 3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35" name="グループ化 34"/>
            <p:cNvGrpSpPr/>
            <p:nvPr/>
          </p:nvGrpSpPr>
          <p:grpSpPr>
            <a:xfrm>
              <a:off x="1556748" y="1154398"/>
              <a:ext cx="7315200" cy="610585"/>
              <a:chOff x="1556748" y="1154398"/>
              <a:chExt cx="7315200" cy="610585"/>
            </a:xfrm>
          </p:grpSpPr>
          <p:sp>
            <p:nvSpPr>
              <p:cNvPr id="36" name="テキスト ボックス 35"/>
              <p:cNvSpPr txBox="1"/>
              <p:nvPr/>
            </p:nvSpPr>
            <p:spPr>
              <a:xfrm>
                <a:off x="1629474" y="1154398"/>
                <a:ext cx="3339265" cy="3831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식별자</a:t>
                </a:r>
                <a:r>
                  <a:rPr lang="en-US" altLang="ko-KR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(Identifiers)</a:t>
                </a:r>
                <a:r>
                  <a:rPr lang="ko-KR" alt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의 개념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37" name="テキスト ボックス 36"/>
              <p:cNvSpPr txBox="1"/>
              <p:nvPr/>
            </p:nvSpPr>
            <p:spPr>
              <a:xfrm>
                <a:off x="1556748" y="1494511"/>
                <a:ext cx="7315200" cy="2704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kumimoji="1"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   - </a:t>
                </a:r>
                <a:r>
                  <a:rPr kumimoji="1"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식별자</a:t>
                </a:r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(Identifiers)</a:t>
                </a:r>
                <a:r>
                  <a:rPr kumimoji="1"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와 비식별자</a:t>
                </a:r>
                <a:r>
                  <a:rPr kumimoji="1"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(</a:t>
                </a:r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ea"/>
                  </a:rPr>
                  <a:t>Non-Identifying)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endParaRPr>
              </a:p>
            </p:txBody>
          </p:sp>
        </p:grpSp>
      </p:grpSp>
      <p:grpSp>
        <p:nvGrpSpPr>
          <p:cNvPr id="38" name="グループ化 37"/>
          <p:cNvGrpSpPr/>
          <p:nvPr/>
        </p:nvGrpSpPr>
        <p:grpSpPr>
          <a:xfrm>
            <a:off x="1351341" y="3725991"/>
            <a:ext cx="10902751" cy="902437"/>
            <a:chOff x="887522" y="1154402"/>
            <a:chExt cx="7984426" cy="660882"/>
          </a:xfrm>
        </p:grpSpPr>
        <p:sp>
          <p:nvSpPr>
            <p:cNvPr id="39" name="正方形/長方形 38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0" name="グループ化 39"/>
            <p:cNvGrpSpPr/>
            <p:nvPr/>
          </p:nvGrpSpPr>
          <p:grpSpPr>
            <a:xfrm>
              <a:off x="1556748" y="1154402"/>
              <a:ext cx="7315200" cy="610582"/>
              <a:chOff x="1556748" y="1154402"/>
              <a:chExt cx="7315200" cy="610582"/>
            </a:xfrm>
          </p:grpSpPr>
          <p:sp>
            <p:nvSpPr>
              <p:cNvPr id="41" name="テキスト ボックス 40"/>
              <p:cNvSpPr txBox="1"/>
              <p:nvPr/>
            </p:nvSpPr>
            <p:spPr>
              <a:xfrm>
                <a:off x="1629474" y="1154402"/>
                <a:ext cx="13773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문제점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2" name="テキスト ボックス 41"/>
              <p:cNvSpPr txBox="1"/>
              <p:nvPr/>
            </p:nvSpPr>
            <p:spPr>
              <a:xfrm>
                <a:off x="1556748" y="1494511"/>
                <a:ext cx="7315200" cy="2704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kumimoji="1"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    -  </a:t>
                </a:r>
                <a:r>
                  <a:rPr kumimoji="1"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한 종류로만 설정 할 시에 문제점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43" name="グループ化 42"/>
          <p:cNvGrpSpPr/>
          <p:nvPr/>
        </p:nvGrpSpPr>
        <p:grpSpPr>
          <a:xfrm>
            <a:off x="1351341" y="4676665"/>
            <a:ext cx="10902751" cy="902437"/>
            <a:chOff x="887522" y="1154402"/>
            <a:chExt cx="7984426" cy="660882"/>
          </a:xfrm>
        </p:grpSpPr>
        <p:sp>
          <p:nvSpPr>
            <p:cNvPr id="44" name="正方形/長方形 43"/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45" name="グループ化 44"/>
            <p:cNvGrpSpPr/>
            <p:nvPr/>
          </p:nvGrpSpPr>
          <p:grpSpPr>
            <a:xfrm>
              <a:off x="1556748" y="1154402"/>
              <a:ext cx="7315200" cy="610582"/>
              <a:chOff x="1556748" y="1154402"/>
              <a:chExt cx="7315200" cy="610582"/>
            </a:xfrm>
          </p:grpSpPr>
          <p:sp>
            <p:nvSpPr>
              <p:cNvPr id="46" name="テキスト ボックス 45"/>
              <p:cNvSpPr txBox="1"/>
              <p:nvPr/>
            </p:nvSpPr>
            <p:spPr>
              <a:xfrm>
                <a:off x="1629474" y="1154402"/>
                <a:ext cx="244810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정리 및 요약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7" name="テキスト ボックス 46"/>
              <p:cNvSpPr txBox="1"/>
              <p:nvPr/>
            </p:nvSpPr>
            <p:spPr>
              <a:xfrm>
                <a:off x="1556748" y="1494511"/>
                <a:ext cx="7315200" cy="2704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ja-JP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    - 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모델링 및 정리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11" name="テキスト ボックス 10"/>
          <p:cNvSpPr txBox="1"/>
          <p:nvPr/>
        </p:nvSpPr>
        <p:spPr>
          <a:xfrm>
            <a:off x="1589363" y="1852324"/>
            <a:ext cx="683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1572882" y="2818604"/>
            <a:ext cx="683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1569101" y="3757828"/>
            <a:ext cx="683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3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1565320" y="4722452"/>
            <a:ext cx="6833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3" name="グループ化 32">
            <a:extLst>
              <a:ext uri="{FF2B5EF4-FFF2-40B4-BE49-F238E27FC236}">
                <a16:creationId xmlns:a16="http://schemas.microsoft.com/office/drawing/2014/main" id="{FF4327DB-FA9B-4D6F-BB04-65492A14C607}"/>
              </a:ext>
            </a:extLst>
          </p:cNvPr>
          <p:cNvGrpSpPr/>
          <p:nvPr/>
        </p:nvGrpSpPr>
        <p:grpSpPr>
          <a:xfrm>
            <a:off x="1351341" y="1788697"/>
            <a:ext cx="10902751" cy="902466"/>
            <a:chOff x="887522" y="1154388"/>
            <a:chExt cx="7984426" cy="660896"/>
          </a:xfrm>
        </p:grpSpPr>
        <p:sp>
          <p:nvSpPr>
            <p:cNvPr id="64" name="正方形/長方形 33">
              <a:extLst>
                <a:ext uri="{FF2B5EF4-FFF2-40B4-BE49-F238E27FC236}">
                  <a16:creationId xmlns:a16="http://schemas.microsoft.com/office/drawing/2014/main" id="{7A59E50F-6C88-44E2-B3A9-53A8512C4132}"/>
                </a:ext>
              </a:extLst>
            </p:cNvPr>
            <p:cNvSpPr/>
            <p:nvPr/>
          </p:nvSpPr>
          <p:spPr>
            <a:xfrm>
              <a:off x="887522" y="1168955"/>
              <a:ext cx="585678" cy="64632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65" name="グループ化 34">
              <a:extLst>
                <a:ext uri="{FF2B5EF4-FFF2-40B4-BE49-F238E27FC236}">
                  <a16:creationId xmlns:a16="http://schemas.microsoft.com/office/drawing/2014/main" id="{B67CA18F-89A0-40FE-AAAF-CA39915031C0}"/>
                </a:ext>
              </a:extLst>
            </p:cNvPr>
            <p:cNvGrpSpPr/>
            <p:nvPr/>
          </p:nvGrpSpPr>
          <p:grpSpPr>
            <a:xfrm>
              <a:off x="1556748" y="1154388"/>
              <a:ext cx="7315200" cy="610593"/>
              <a:chOff x="1556748" y="1154388"/>
              <a:chExt cx="7315200" cy="610593"/>
            </a:xfrm>
          </p:grpSpPr>
          <p:sp>
            <p:nvSpPr>
              <p:cNvPr id="66" name="テキスト ボックス 35">
                <a:extLst>
                  <a:ext uri="{FF2B5EF4-FFF2-40B4-BE49-F238E27FC236}">
                    <a16:creationId xmlns:a16="http://schemas.microsoft.com/office/drawing/2014/main" id="{E7DDE8C5-23E9-4E5C-A85F-97614F7B234E}"/>
                  </a:ext>
                </a:extLst>
              </p:cNvPr>
              <p:cNvSpPr txBox="1"/>
              <p:nvPr/>
            </p:nvSpPr>
            <p:spPr>
              <a:xfrm>
                <a:off x="1629474" y="1154388"/>
                <a:ext cx="458042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관계</a:t>
                </a:r>
                <a:r>
                  <a:rPr lang="en-US" altLang="ko-KR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(</a:t>
                </a:r>
                <a:r>
                  <a:rPr lang="en-US" altLang="ko-KR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ea"/>
                    <a:ea typeface="+mj-ea"/>
                  </a:rPr>
                  <a:t>Relationship</a:t>
                </a:r>
                <a:r>
                  <a:rPr lang="en-US" altLang="ko-KR" sz="2800" dirty="0">
                    <a:latin typeface="Arial" charset="0"/>
                    <a:ea typeface="Arial" charset="0"/>
                  </a:rPr>
                  <a:t>)</a:t>
                </a:r>
                <a:r>
                  <a:rPr lang="ko-KR" altLang="en-US" sz="2800" spc="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의 개념</a:t>
                </a:r>
                <a:endParaRPr kumimoji="1" lang="ja-JP" altLang="en-US" sz="2800" spc="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67" name="テキスト ボックス 36">
                <a:extLst>
                  <a:ext uri="{FF2B5EF4-FFF2-40B4-BE49-F238E27FC236}">
                    <a16:creationId xmlns:a16="http://schemas.microsoft.com/office/drawing/2014/main" id="{04DA1168-BE60-4262-84A9-A875B3F36CB9}"/>
                  </a:ext>
                </a:extLst>
              </p:cNvPr>
              <p:cNvSpPr txBox="1"/>
              <p:nvPr/>
            </p:nvSpPr>
            <p:spPr>
              <a:xfrm>
                <a:off x="1556748" y="1494511"/>
                <a:ext cx="7315200" cy="270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ko-KR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    -  </a:t>
                </a:r>
                <a:r>
                  <a:rPr lang="ko-KR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키와 관계의 개념들</a:t>
                </a:r>
                <a:endParaRPr kumimoji="1" lang="ja-JP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73" name="テキスト ボックス 52">
            <a:extLst>
              <a:ext uri="{FF2B5EF4-FFF2-40B4-BE49-F238E27FC236}">
                <a16:creationId xmlns:a16="http://schemas.microsoft.com/office/drawing/2014/main" id="{3C7C2369-A15D-44C7-B00D-E31E1D49CD1D}"/>
              </a:ext>
            </a:extLst>
          </p:cNvPr>
          <p:cNvSpPr txBox="1"/>
          <p:nvPr/>
        </p:nvSpPr>
        <p:spPr>
          <a:xfrm>
            <a:off x="1569099" y="1832878"/>
            <a:ext cx="6833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4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1</a:t>
            </a:r>
            <a:endParaRPr kumimoji="1" lang="ja-JP" altLang="en-US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81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大かっこ 3"/>
          <p:cNvSpPr/>
          <p:nvPr/>
        </p:nvSpPr>
        <p:spPr>
          <a:xfrm>
            <a:off x="1600200" y="1887330"/>
            <a:ext cx="9004300" cy="3467100"/>
          </a:xfrm>
          <a:prstGeom prst="bracketPair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D68A65-9F03-4049-88B5-4F2F2BEB9157}"/>
              </a:ext>
            </a:extLst>
          </p:cNvPr>
          <p:cNvSpPr/>
          <p:nvPr/>
        </p:nvSpPr>
        <p:spPr>
          <a:xfrm>
            <a:off x="2254250" y="3249113"/>
            <a:ext cx="780415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200" dirty="0">
                <a:solidFill>
                  <a:schemeClr val="bg1">
                    <a:lumMod val="95000"/>
                  </a:schemeClr>
                </a:solidFill>
                <a:latin typeface="맑은 고딕" charset="0"/>
                <a:ea typeface="맑은 고딕" charset="0"/>
              </a:rPr>
              <a:t>http://www.dbguide.net/db.db?cmd=view&amp;boardUid=148182&amp;boardConfigUid=9&amp;categoryUid=216&amp;boardIdx=132&amp;boardStep=1</a:t>
            </a:r>
            <a:endParaRPr lang="ko-KR" altLang="en-US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95A047D-3D05-4EC0-81A1-64498DABB78B}"/>
              </a:ext>
            </a:extLst>
          </p:cNvPr>
          <p:cNvSpPr/>
          <p:nvPr/>
        </p:nvSpPr>
        <p:spPr>
          <a:xfrm>
            <a:off x="2254250" y="2464715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95000"/>
                  </a:schemeClr>
                </a:solidFill>
                <a:latin typeface="맑은 고딕" charset="0"/>
                <a:ea typeface="맑은 고딕" charset="0"/>
              </a:rPr>
              <a:t>참고 자료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878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182381" y="2705725"/>
            <a:ext cx="582723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Thank You</a:t>
            </a:r>
            <a:endParaRPr kumimoji="1" lang="ja-JP" altLang="en-US" sz="8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331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2" b="1228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グループ化 5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2" name="直角三角形 1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" name="テキスト ボックス 2"/>
            <p:cNvSpPr txBox="1"/>
            <p:nvPr/>
          </p:nvSpPr>
          <p:spPr>
            <a:xfrm>
              <a:off x="400050" y="1028700"/>
              <a:ext cx="6122574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5400" b="1" dirty="0">
                  <a:solidFill>
                    <a:schemeClr val="bg1"/>
                  </a:solidFill>
                  <a:latin typeface="+mj-ea"/>
                  <a:ea typeface="+mj-ea"/>
                </a:rPr>
                <a:t>Part 1 </a:t>
              </a:r>
              <a:r>
                <a:rPr lang="ko-KR" altLang="en-US" sz="5400" dirty="0">
                  <a:solidFill>
                    <a:schemeClr val="bg1"/>
                  </a:solidFill>
                  <a:latin typeface="+mj-ea"/>
                  <a:ea typeface="+mj-ea"/>
                </a:rPr>
                <a:t>관계의 개념</a:t>
              </a:r>
              <a:endParaRPr kumimoji="1" lang="ja-JP" altLang="en-US" sz="5400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2044363"/>
              <a:ext cx="18473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ja-JP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639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528" y="204686"/>
            <a:ext cx="28536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관계의 개념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6" name="テキスト ボックス 15"/>
          <p:cNvSpPr txBox="1"/>
          <p:nvPr/>
        </p:nvSpPr>
        <p:spPr>
          <a:xfrm>
            <a:off x="6096000" y="1974254"/>
            <a:ext cx="529424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eaLnBrk="0">
              <a:buFont typeface="Arial"/>
              <a:buChar char="•"/>
            </a:pPr>
            <a:r>
              <a:rPr lang="en-US" altLang="ko-KR" sz="2800" dirty="0">
                <a:latin typeface="+mn-ea"/>
              </a:rPr>
              <a:t>RDBMS</a:t>
            </a:r>
            <a:r>
              <a:rPr lang="en-US" altLang="ko-KR" sz="3000" dirty="0">
                <a:latin typeface="+mn-ea"/>
              </a:rPr>
              <a:t> </a:t>
            </a:r>
          </a:p>
          <a:p>
            <a:pPr marL="342900" indent="-342900" eaLnBrk="0">
              <a:buFontTx/>
              <a:buChar char="-"/>
            </a:pPr>
            <a:r>
              <a:rPr lang="en-US" altLang="ko-KR" sz="2000" dirty="0">
                <a:latin typeface="+mn-ea"/>
              </a:rPr>
              <a:t>Relational Database management system</a:t>
            </a:r>
          </a:p>
          <a:p>
            <a:pPr marL="342900" indent="-342900" eaLnBrk="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marL="342900" indent="-342900" eaLnBrk="0">
              <a:buFont typeface="Arial"/>
              <a:buChar char="•"/>
            </a:pPr>
            <a:r>
              <a:rPr lang="en-US" altLang="ko-KR" sz="2800" dirty="0" err="1">
                <a:latin typeface="+mn-ea"/>
              </a:rPr>
              <a:t>관계의</a:t>
            </a:r>
            <a:r>
              <a:rPr lang="en-US" altLang="ko-KR" sz="2800" dirty="0">
                <a:latin typeface="+mn-ea"/>
              </a:rPr>
              <a:t> </a:t>
            </a:r>
            <a:r>
              <a:rPr lang="en-US" altLang="ko-KR" sz="2800" dirty="0" err="1">
                <a:latin typeface="+mn-ea"/>
              </a:rPr>
              <a:t>정의</a:t>
            </a:r>
            <a:endParaRPr lang="ko-KR" altLang="en-US" sz="2800" dirty="0">
              <a:latin typeface="+mn-ea"/>
            </a:endParaRPr>
          </a:p>
          <a:p>
            <a:pPr marL="457200" eaLnBrk="0"/>
            <a:endParaRPr lang="en-US" altLang="ko-KR" sz="2000" dirty="0">
              <a:latin typeface="+mn-ea"/>
            </a:endParaRPr>
          </a:p>
          <a:p>
            <a:pPr marL="457200" eaLnBrk="0"/>
            <a:r>
              <a:rPr lang="en-US" altLang="ko-KR" sz="2000" dirty="0">
                <a:latin typeface="+mn-ea"/>
              </a:rPr>
              <a:t>- Relationship : </a:t>
            </a:r>
            <a:r>
              <a:rPr lang="en-US" altLang="ko-KR" sz="2000" dirty="0" err="1">
                <a:latin typeface="+mn-ea"/>
              </a:rPr>
              <a:t>상호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연관성이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있는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상태</a:t>
            </a:r>
            <a:endParaRPr lang="ko-KR" altLang="en-US" sz="2000" dirty="0">
              <a:latin typeface="+mn-ea"/>
            </a:endParaRPr>
          </a:p>
          <a:p>
            <a:pPr marL="457200" eaLnBrk="0"/>
            <a:endParaRPr lang="en-US" altLang="ko-KR" sz="2000" dirty="0">
              <a:latin typeface="+mn-ea"/>
            </a:endParaRPr>
          </a:p>
          <a:p>
            <a:pPr marL="457200" eaLnBrk="0"/>
            <a:r>
              <a:rPr lang="en-US" altLang="ko-KR" sz="2000" dirty="0">
                <a:latin typeface="+mn-ea"/>
              </a:rPr>
              <a:t>- </a:t>
            </a:r>
            <a:r>
              <a:rPr lang="en-US" altLang="ko-KR" sz="2000" dirty="0" err="1">
                <a:latin typeface="+mn-ea"/>
              </a:rPr>
              <a:t>데이터</a:t>
            </a:r>
            <a:r>
              <a:rPr lang="en-US" altLang="ko-KR" sz="2000" dirty="0">
                <a:latin typeface="+mn-ea"/>
              </a:rPr>
              <a:t> 간 </a:t>
            </a:r>
            <a:r>
              <a:rPr lang="en-US" altLang="ko-KR" sz="2000" dirty="0" err="1">
                <a:latin typeface="+mn-ea"/>
              </a:rPr>
              <a:t>연관성을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표현</a:t>
            </a:r>
            <a:endParaRPr lang="ko-KR" altLang="en-US" sz="2000" dirty="0">
              <a:latin typeface="+mn-ea"/>
            </a:endParaRPr>
          </a:p>
          <a:p>
            <a:pPr marL="457200" eaLnBrk="0"/>
            <a:r>
              <a:rPr lang="en-US" altLang="ko-KR" sz="2000" dirty="0">
                <a:latin typeface="+mn-ea"/>
              </a:rPr>
              <a:t>- </a:t>
            </a:r>
            <a:r>
              <a:rPr lang="en-US" altLang="ko-KR" sz="2000" dirty="0" err="1">
                <a:latin typeface="+mn-ea"/>
              </a:rPr>
              <a:t>속성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정의</a:t>
            </a:r>
            <a:r>
              <a:rPr lang="en-US" altLang="ko-KR" sz="2000" dirty="0">
                <a:latin typeface="+mn-ea"/>
              </a:rPr>
              <a:t> 및 </a:t>
            </a:r>
            <a:r>
              <a:rPr lang="en-US" altLang="ko-KR" sz="2000" dirty="0" err="1">
                <a:latin typeface="+mn-ea"/>
              </a:rPr>
              <a:t>관계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정의에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따라서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다양하게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변함</a:t>
            </a:r>
            <a:endParaRPr lang="ko-KR" altLang="en-US" sz="2000" dirty="0">
              <a:latin typeface="+mn-ea"/>
            </a:endParaRPr>
          </a:p>
          <a:p>
            <a:pPr algn="just"/>
            <a:endParaRPr kumimoji="1" lang="ja-JP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2362E7D3-C24D-46D7-A233-77A216B16E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170626"/>
              </p:ext>
            </p:extLst>
          </p:nvPr>
        </p:nvGraphicFramePr>
        <p:xfrm>
          <a:off x="966285" y="2138449"/>
          <a:ext cx="144462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강사</a:t>
                      </a:r>
                      <a:endParaRPr lang="ko-KR" altLang="en-US" sz="2400" b="1" strike="noStrike" kern="1200" cap="none" dirty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375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안효인</a:t>
                      </a:r>
                      <a:endParaRPr lang="ko-KR" altLang="en-US" sz="2400" b="0" strike="noStrike" kern="1200" cap="none" dirty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1" name="표 30">
            <a:extLst>
              <a:ext uri="{FF2B5EF4-FFF2-40B4-BE49-F238E27FC236}">
                <a16:creationId xmlns:a16="http://schemas.microsoft.com/office/drawing/2014/main" id="{C51F6FB9-4241-4CF5-AE2E-288E2DF1A9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8751747"/>
              </p:ext>
            </p:extLst>
          </p:nvPr>
        </p:nvGraphicFramePr>
        <p:xfrm>
          <a:off x="3739402" y="2138573"/>
          <a:ext cx="1551584" cy="1124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15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23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학생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38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/>
                        <a:t>안병욱</a:t>
                      </a:r>
                      <a:endParaRPr lang="en-US" altLang="ko-KR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7B6C6AF-6B63-441A-BC39-352F8ED39836}"/>
              </a:ext>
            </a:extLst>
          </p:cNvPr>
          <p:cNvCxnSpPr>
            <a:endCxn id="31" idx="1"/>
          </p:cNvCxnSpPr>
          <p:nvPr/>
        </p:nvCxnSpPr>
        <p:spPr>
          <a:xfrm>
            <a:off x="2410910" y="2687089"/>
            <a:ext cx="1328420" cy="13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22859DF-5A93-4D5F-8743-D003366A05A6}"/>
              </a:ext>
            </a:extLst>
          </p:cNvPr>
          <p:cNvSpPr txBox="1"/>
          <p:nvPr/>
        </p:nvSpPr>
        <p:spPr>
          <a:xfrm>
            <a:off x="2539815" y="2790594"/>
            <a:ext cx="118491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가르친다</a:t>
            </a:r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C20C64BE-F56A-497F-A8A8-3BB46351AC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3697284"/>
              </p:ext>
            </p:extLst>
          </p:nvPr>
        </p:nvGraphicFramePr>
        <p:xfrm>
          <a:off x="937710" y="4120919"/>
          <a:ext cx="144462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4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부서</a:t>
                      </a:r>
                      <a:endParaRPr lang="ko-KR" altLang="en-US" sz="2400" b="1" strike="noStrike" kern="1200" cap="none" dirty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375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IT</a:t>
                      </a:r>
                      <a:endParaRPr lang="ko-KR" altLang="en-US" sz="2400" b="0" strike="noStrike" kern="1200" cap="none" dirty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5" name="표 34">
            <a:extLst>
              <a:ext uri="{FF2B5EF4-FFF2-40B4-BE49-F238E27FC236}">
                <a16:creationId xmlns:a16="http://schemas.microsoft.com/office/drawing/2014/main" id="{C5A2FF5C-6CB7-49DD-881E-FC4A7BE575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551408"/>
              </p:ext>
            </p:extLst>
          </p:nvPr>
        </p:nvGraphicFramePr>
        <p:xfrm>
          <a:off x="3710755" y="4120919"/>
          <a:ext cx="1551305" cy="1022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13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62610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1" strike="noStrike" kern="1200" cap="none" dirty="0">
                          <a:solidFill>
                            <a:srgbClr val="FFFFFF"/>
                          </a:solidFill>
                          <a:latin typeface="맑은 고딕" charset="0"/>
                          <a:ea typeface="맑은 고딕" charset="0"/>
                        </a:rPr>
                        <a:t>직원</a:t>
                      </a:r>
                      <a:endParaRPr lang="ko-KR" altLang="en-US" sz="2400" b="1" strike="noStrike" kern="1200" cap="none" dirty="0">
                        <a:solidFill>
                          <a:srgbClr val="FFFFFF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0375">
                <a:tc>
                  <a:txBody>
                    <a:bodyPr/>
                    <a:lstStyle/>
                    <a:p>
                      <a:pPr marL="0" indent="0" algn="ctr" defTabSz="914400" eaLnBrk="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2400" b="0" strike="noStrike" kern="1200" cap="none" dirty="0">
                          <a:solidFill>
                            <a:srgbClr val="000000"/>
                          </a:solidFill>
                          <a:latin typeface="맑은 고딕" charset="0"/>
                          <a:ea typeface="맑은 고딕" charset="0"/>
                        </a:rPr>
                        <a:t>여동빈</a:t>
                      </a:r>
                      <a:endParaRPr lang="ko-KR" altLang="en-US" sz="2400" b="0" strike="noStrike" kern="1200" cap="none" dirty="0">
                        <a:solidFill>
                          <a:srgbClr val="000000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942BB3A7-5B26-4CB0-B2A3-54375071DC4C}"/>
              </a:ext>
            </a:extLst>
          </p:cNvPr>
          <p:cNvCxnSpPr>
            <a:endCxn id="35" idx="1"/>
          </p:cNvCxnSpPr>
          <p:nvPr/>
        </p:nvCxnSpPr>
        <p:spPr>
          <a:xfrm>
            <a:off x="2382335" y="4669559"/>
            <a:ext cx="1328420" cy="13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DF8CB99-5109-40AA-8549-019C2A0144FA}"/>
              </a:ext>
            </a:extLst>
          </p:cNvPr>
          <p:cNvSpPr txBox="1"/>
          <p:nvPr/>
        </p:nvSpPr>
        <p:spPr>
          <a:xfrm>
            <a:off x="2511240" y="4773064"/>
            <a:ext cx="118491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소속한다</a:t>
            </a:r>
          </a:p>
        </p:txBody>
      </p:sp>
    </p:spTree>
    <p:extLst>
      <p:ext uri="{BB962C8B-B14F-4D97-AF65-F5344CB8AC3E}">
        <p14:creationId xmlns:p14="http://schemas.microsoft.com/office/powerpoint/2010/main" val="1590614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0022" y="204686"/>
            <a:ext cx="3725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키</a:t>
            </a:r>
            <a:r>
              <a:rPr lang="en-US" altLang="ko-KR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(key)</a:t>
            </a:r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의</a:t>
            </a:r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 개념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Font typeface="맑은 고딕"/>
              <a:buChar char="•"/>
            </a:pPr>
            <a:endParaRPr lang="en-US" altLang="ko-KR" sz="2900" dirty="0">
              <a:latin typeface="+mn-ea"/>
            </a:endParaRPr>
          </a:p>
          <a:p>
            <a:pPr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Font typeface="맑은 고딕"/>
              <a:buChar char="•"/>
            </a:pPr>
            <a:r>
              <a:rPr lang="en-US" altLang="ko-KR" dirty="0">
                <a:latin typeface="+mn-ea"/>
              </a:rPr>
              <a:t>키(Key)</a:t>
            </a:r>
          </a:p>
          <a:p>
            <a:pPr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Font typeface="맑은 고딕"/>
              <a:buChar char="•"/>
            </a:pPr>
            <a:endParaRPr lang="en-US" altLang="ko-KR" sz="1600" dirty="0">
              <a:latin typeface="+mn-ea"/>
            </a:endParaRPr>
          </a:p>
          <a:p>
            <a:pPr marL="0" indent="0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ko-KR" sz="2000" dirty="0">
                <a:latin typeface="+mn-ea"/>
              </a:rPr>
              <a:t> - </a:t>
            </a:r>
            <a:r>
              <a:rPr lang="en-US" altLang="ko-KR" sz="2000" dirty="0" err="1">
                <a:latin typeface="+mn-ea"/>
              </a:rPr>
              <a:t>조건에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만족하는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데이터를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찾거나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순서대로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정렬할</a:t>
            </a:r>
            <a:r>
              <a:rPr lang="en-US" altLang="ko-KR" sz="2000" dirty="0">
                <a:latin typeface="+mn-ea"/>
              </a:rPr>
              <a:t> 때 </a:t>
            </a:r>
            <a:r>
              <a:rPr lang="en-US" altLang="ko-KR" sz="2000" dirty="0" err="1">
                <a:latin typeface="+mn-ea"/>
              </a:rPr>
              <a:t>기준이</a:t>
            </a:r>
            <a:r>
              <a:rPr lang="en-US" altLang="ko-KR" sz="2000" dirty="0">
                <a:latin typeface="+mn-ea"/>
              </a:rPr>
              <a:t> 될 </a:t>
            </a:r>
            <a:r>
              <a:rPr lang="en-US" altLang="ko-KR" sz="2000" dirty="0" err="1">
                <a:latin typeface="+mn-ea"/>
              </a:rPr>
              <a:t>수있는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속성</a:t>
            </a:r>
            <a:r>
              <a:rPr lang="en-US" altLang="ko-KR" sz="2000" dirty="0">
                <a:latin typeface="+mn-ea"/>
              </a:rPr>
              <a:t>(Column)</a:t>
            </a:r>
          </a:p>
          <a:p>
            <a:pPr marL="0" indent="0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en-US" altLang="ko-KR" sz="2000" dirty="0">
              <a:latin typeface="+mn-ea"/>
            </a:endParaRPr>
          </a:p>
          <a:p>
            <a:pPr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</a:pPr>
            <a:r>
              <a:rPr lang="ko-KR" altLang="en-US" dirty="0">
                <a:latin typeface="+mn-ea"/>
              </a:rPr>
              <a:t>키의 종류</a:t>
            </a:r>
            <a:endParaRPr lang="en-US" altLang="ko-KR" dirty="0">
              <a:latin typeface="+mn-ea"/>
            </a:endParaRPr>
          </a:p>
          <a:p>
            <a:pPr marL="0" indent="0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en-US" altLang="ko-KR" sz="1600" dirty="0">
              <a:latin typeface="+mn-ea"/>
            </a:endParaRPr>
          </a:p>
          <a:p>
            <a:pPr marL="0" indent="0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r>
              <a:rPr lang="en-US" altLang="ko-KR" sz="2000" dirty="0">
                <a:latin typeface="+mn-ea"/>
              </a:rPr>
              <a:t> - </a:t>
            </a:r>
            <a:r>
              <a:rPr lang="en-US" altLang="ko-KR" sz="2000" dirty="0" err="1">
                <a:latin typeface="+mn-ea"/>
              </a:rPr>
              <a:t>후보키</a:t>
            </a:r>
            <a:r>
              <a:rPr lang="en-US" altLang="ko-KR" sz="2000" dirty="0">
                <a:latin typeface="+mn-ea"/>
              </a:rPr>
              <a:t>(Candidate Key)	 - </a:t>
            </a:r>
            <a:r>
              <a:rPr lang="en-US" altLang="ko-KR" sz="2000" dirty="0" err="1">
                <a:latin typeface="+mn-ea"/>
              </a:rPr>
              <a:t>기본키</a:t>
            </a:r>
            <a:r>
              <a:rPr lang="en-US" altLang="ko-KR" sz="2000" dirty="0">
                <a:latin typeface="+mn-ea"/>
              </a:rPr>
              <a:t>(Primary Key)   - </a:t>
            </a:r>
            <a:r>
              <a:rPr lang="en-US" altLang="ko-KR" sz="2000" dirty="0" err="1">
                <a:latin typeface="+mn-ea"/>
              </a:rPr>
              <a:t>외래키</a:t>
            </a:r>
            <a:r>
              <a:rPr lang="en-US" altLang="ko-KR" sz="2000" dirty="0">
                <a:latin typeface="+mn-ea"/>
              </a:rPr>
              <a:t>(Foreign Key)</a:t>
            </a:r>
          </a:p>
          <a:p>
            <a:pPr marL="0" indent="0" algn="just" fontAlgn="base" latinLnBrk="1">
              <a:buNone/>
            </a:pPr>
            <a:r>
              <a:rPr lang="en-US" altLang="ko-KR" sz="2000" dirty="0">
                <a:latin typeface="+mn-ea"/>
              </a:rPr>
              <a:t> - </a:t>
            </a:r>
            <a:r>
              <a:rPr lang="en-US" altLang="ko-KR" sz="2000" dirty="0" err="1">
                <a:latin typeface="+mn-ea"/>
              </a:rPr>
              <a:t>슈퍼키</a:t>
            </a:r>
            <a:r>
              <a:rPr lang="en-US" altLang="ko-KR" sz="2000" dirty="0">
                <a:latin typeface="+mn-ea"/>
              </a:rPr>
              <a:t> (Super Key)	    - </a:t>
            </a:r>
            <a:r>
              <a:rPr lang="en-US" altLang="ko-KR" sz="2000" dirty="0" err="1">
                <a:latin typeface="+mn-ea"/>
              </a:rPr>
              <a:t>대체키</a:t>
            </a:r>
            <a:r>
              <a:rPr lang="en-US" altLang="ko-KR" sz="2000" dirty="0">
                <a:latin typeface="+mn-ea"/>
              </a:rPr>
              <a:t>(Alternate Key)</a:t>
            </a:r>
          </a:p>
          <a:p>
            <a:pPr marL="0" indent="0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en-US" altLang="ko-KR" sz="24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83624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0022" y="204686"/>
            <a:ext cx="3725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키</a:t>
            </a:r>
            <a:r>
              <a:rPr lang="en-US" altLang="ko-KR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(key)</a:t>
            </a:r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의</a:t>
            </a:r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 개념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8965" y="159876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altLang="ko-KR" dirty="0" err="1">
                <a:latin typeface="+mn-ea"/>
              </a:rPr>
              <a:t>키의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dirty="0" err="1">
                <a:latin typeface="+mn-ea"/>
              </a:rPr>
              <a:t>종류</a:t>
            </a:r>
            <a:endParaRPr lang="en-US" altLang="ko-KR" dirty="0">
              <a:latin typeface="+mn-ea"/>
            </a:endParaRPr>
          </a:p>
          <a:p>
            <a:pPr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</a:pPr>
            <a:endParaRPr lang="en-US" altLang="ko-KR" sz="2000" dirty="0">
              <a:latin typeface="+mn-ea"/>
            </a:endParaRPr>
          </a:p>
          <a:p>
            <a:pPr marL="0" indent="0" algn="just" fontAlgn="base" latinLnBrk="1">
              <a:buNone/>
            </a:pPr>
            <a:r>
              <a:rPr lang="en-US" altLang="ko-KR" sz="2200" dirty="0" err="1">
                <a:latin typeface="+mn-ea"/>
              </a:rPr>
              <a:t>후보키</a:t>
            </a:r>
            <a:r>
              <a:rPr lang="en-US" altLang="ko-KR" sz="2200" dirty="0">
                <a:latin typeface="+mn-ea"/>
              </a:rPr>
              <a:t>(</a:t>
            </a:r>
            <a:r>
              <a:rPr lang="en-US" altLang="ko-KR" sz="2200" b="1" dirty="0">
                <a:latin typeface="+mn-ea"/>
              </a:rPr>
              <a:t>Candidate Key)</a:t>
            </a:r>
          </a:p>
          <a:p>
            <a:pPr marL="0" indent="0" algn="just" fontAlgn="base" latinLnBrk="1">
              <a:buNone/>
            </a:pPr>
            <a:r>
              <a:rPr lang="en-US" altLang="ko-KR" sz="2000" dirty="0">
                <a:latin typeface="+mn-ea"/>
              </a:rPr>
              <a:t>  - </a:t>
            </a:r>
            <a:r>
              <a:rPr lang="en-US" altLang="ko-KR" sz="2000" dirty="0" err="1">
                <a:latin typeface="+mn-ea"/>
              </a:rPr>
              <a:t>테이블을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구성하는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속성들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중에서</a:t>
            </a:r>
            <a:r>
              <a:rPr lang="en-US" altLang="ko-KR" sz="2000" dirty="0">
                <a:latin typeface="+mn-ea"/>
              </a:rPr>
              <a:t> 각 </a:t>
            </a:r>
            <a:r>
              <a:rPr lang="en-US" altLang="ko-KR" sz="2000" dirty="0" err="1">
                <a:latin typeface="+mn-ea"/>
              </a:rPr>
              <a:t>Row를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유일하게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식별하기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위해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사용하는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속성들</a:t>
            </a:r>
            <a:endParaRPr lang="en-US" altLang="ko-KR" sz="2000" dirty="0">
              <a:latin typeface="+mn-ea"/>
            </a:endParaRPr>
          </a:p>
          <a:p>
            <a:pPr marL="0" indent="0" algn="just" fontAlgn="base" latinLnBrk="1">
              <a:buNone/>
            </a:pPr>
            <a:r>
              <a:rPr lang="en-US" altLang="ko-KR" sz="2000" dirty="0">
                <a:latin typeface="+mn-ea"/>
              </a:rPr>
              <a:t>  - </a:t>
            </a:r>
            <a:r>
              <a:rPr lang="en-US" altLang="ko-KR" sz="2000" dirty="0" err="1">
                <a:latin typeface="+mn-ea"/>
              </a:rPr>
              <a:t>모든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테이블에는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반드시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하나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이상의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후보키가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존재</a:t>
            </a:r>
            <a:endParaRPr lang="en-US" altLang="ko-KR" sz="2000" dirty="0">
              <a:latin typeface="+mn-ea"/>
            </a:endParaRPr>
          </a:p>
          <a:p>
            <a:pPr marL="0" indent="0" algn="just" fontAlgn="base" latinLnBrk="1">
              <a:buNone/>
            </a:pPr>
            <a:r>
              <a:rPr lang="en-US" altLang="ko-KR" sz="2000" dirty="0">
                <a:latin typeface="+mn-ea"/>
              </a:rPr>
              <a:t>  - </a:t>
            </a:r>
            <a:r>
              <a:rPr lang="en-US" altLang="ko-KR" sz="2000" dirty="0" err="1">
                <a:latin typeface="+mn-ea"/>
              </a:rPr>
              <a:t>데이터를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식별하는데</a:t>
            </a:r>
            <a:r>
              <a:rPr lang="en-US" altLang="ko-KR" sz="2000" dirty="0">
                <a:latin typeface="+mn-ea"/>
              </a:rPr>
              <a:t> 꼭 </a:t>
            </a:r>
            <a:r>
              <a:rPr lang="en-US" altLang="ko-KR" sz="2000" dirty="0" err="1">
                <a:latin typeface="+mn-ea"/>
              </a:rPr>
              <a:t>필요한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최소속성만으로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구성</a:t>
            </a:r>
            <a:endParaRPr lang="en-US" altLang="ko-KR" sz="2000" dirty="0">
              <a:latin typeface="+mn-ea"/>
            </a:endParaRPr>
          </a:p>
          <a:p>
            <a:pPr marL="0" indent="0" algn="just" fontAlgn="base" latinLnBrk="1">
              <a:buNone/>
            </a:pPr>
            <a:endParaRPr lang="en-US" altLang="ko-KR" sz="2000" dirty="0">
              <a:latin typeface="+mn-ea"/>
            </a:endParaRPr>
          </a:p>
          <a:p>
            <a:pPr marL="0" indent="0" algn="just" fontAlgn="base" latinLnBrk="1">
              <a:buNone/>
            </a:pPr>
            <a:r>
              <a:rPr lang="en-US" altLang="ko-KR" sz="2200" dirty="0" err="1">
                <a:latin typeface="+mn-ea"/>
              </a:rPr>
              <a:t>기본키</a:t>
            </a:r>
            <a:r>
              <a:rPr lang="en-US" altLang="ko-KR" sz="2200" b="1" dirty="0">
                <a:latin typeface="+mn-ea"/>
              </a:rPr>
              <a:t>(Primary Key)</a:t>
            </a:r>
          </a:p>
          <a:p>
            <a:pPr marL="0" indent="0" algn="just" fontAlgn="base" latinLnBrk="1">
              <a:buNone/>
            </a:pPr>
            <a:r>
              <a:rPr lang="en-US" altLang="ko-KR" sz="2000" dirty="0">
                <a:latin typeface="+mn-ea"/>
              </a:rPr>
              <a:t>  - </a:t>
            </a:r>
            <a:r>
              <a:rPr lang="en-US" altLang="ko-KR" sz="2000" dirty="0" err="1">
                <a:latin typeface="+mn-ea"/>
              </a:rPr>
              <a:t>기본키는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후보키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중에서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선택한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주키</a:t>
            </a:r>
            <a:endParaRPr lang="en-US" altLang="ko-KR" sz="2000" dirty="0">
              <a:latin typeface="+mn-ea"/>
            </a:endParaRPr>
          </a:p>
          <a:p>
            <a:pPr marL="0" indent="0" algn="just" fontAlgn="base" latinLnBrk="1">
              <a:buNone/>
            </a:pPr>
            <a:r>
              <a:rPr lang="en-US" altLang="ko-KR" sz="2000" dirty="0">
                <a:latin typeface="+mn-ea"/>
              </a:rPr>
              <a:t>  - </a:t>
            </a:r>
            <a:r>
              <a:rPr lang="en-US" altLang="ko-KR" sz="2000" dirty="0" err="1">
                <a:latin typeface="+mn-ea"/>
              </a:rPr>
              <a:t>하나의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테이블에서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특정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Row를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유일하게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구별할</a:t>
            </a:r>
            <a:r>
              <a:rPr lang="en-US" altLang="ko-KR" sz="2000" dirty="0">
                <a:latin typeface="+mn-ea"/>
              </a:rPr>
              <a:t> 수 </a:t>
            </a:r>
            <a:r>
              <a:rPr lang="en-US" altLang="ko-KR" sz="2000" dirty="0" err="1">
                <a:latin typeface="+mn-ea"/>
              </a:rPr>
              <a:t>있는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속성</a:t>
            </a:r>
            <a:endParaRPr lang="en-US" altLang="ko-KR" sz="2000" dirty="0">
              <a:latin typeface="+mn-ea"/>
            </a:endParaRPr>
          </a:p>
          <a:p>
            <a:pPr marL="0" indent="0" algn="just" fontAlgn="base" latinLnBrk="1">
              <a:buNone/>
            </a:pPr>
            <a:r>
              <a:rPr lang="en-US" altLang="ko-KR" sz="2000" dirty="0">
                <a:latin typeface="+mn-ea"/>
              </a:rPr>
              <a:t>  - Null </a:t>
            </a:r>
            <a:r>
              <a:rPr lang="en-US" altLang="ko-KR" sz="2000" dirty="0" err="1">
                <a:latin typeface="+mn-ea"/>
              </a:rPr>
              <a:t>값을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가질</a:t>
            </a:r>
            <a:r>
              <a:rPr lang="en-US" altLang="ko-KR" sz="2000" dirty="0">
                <a:latin typeface="+mn-ea"/>
              </a:rPr>
              <a:t> 수 </a:t>
            </a:r>
            <a:r>
              <a:rPr lang="en-US" altLang="ko-KR" sz="2000" dirty="0" err="1">
                <a:latin typeface="+mn-ea"/>
              </a:rPr>
              <a:t>없다</a:t>
            </a:r>
            <a:r>
              <a:rPr lang="en-US" altLang="ko-KR" sz="2000" dirty="0">
                <a:latin typeface="+mn-ea"/>
              </a:rPr>
              <a:t>.</a:t>
            </a:r>
            <a:endParaRPr lang="ko-KR" altLang="en-US" sz="2000" dirty="0">
              <a:latin typeface="+mn-ea"/>
            </a:endParaRPr>
          </a:p>
          <a:p>
            <a:pPr marL="342900" indent="0"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26442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0022" y="204686"/>
            <a:ext cx="3725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키</a:t>
            </a:r>
            <a:r>
              <a:rPr lang="en-US" altLang="ko-KR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(key)</a:t>
            </a:r>
            <a:r>
              <a:rPr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의</a:t>
            </a:r>
            <a:r>
              <a:rPr kumimoji="1" lang="ko-KR" altLang="en-US" sz="3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 개념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0"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ko-KR" altLang="en-US" sz="2000" dirty="0">
              <a:latin typeface="+mn-ea"/>
            </a:endParaRPr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40E01B1E-46A1-4758-B7E8-E10B691D25F4}"/>
              </a:ext>
            </a:extLst>
          </p:cNvPr>
          <p:cNvSpPr txBox="1">
            <a:spLocks/>
          </p:cNvSpPr>
          <p:nvPr/>
        </p:nvSpPr>
        <p:spPr>
          <a:xfrm>
            <a:off x="608330" y="1570383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</a:pPr>
            <a:r>
              <a:rPr lang="en-US" altLang="ko-KR" dirty="0" err="1">
                <a:latin typeface="+mn-ea"/>
              </a:rPr>
              <a:t>키의</a:t>
            </a:r>
            <a:r>
              <a:rPr lang="en-US" altLang="ko-KR" dirty="0">
                <a:latin typeface="+mn-ea"/>
              </a:rPr>
              <a:t> </a:t>
            </a:r>
            <a:r>
              <a:rPr lang="en-US" altLang="ko-KR" dirty="0" err="1">
                <a:latin typeface="+mn-ea"/>
              </a:rPr>
              <a:t>종류</a:t>
            </a:r>
            <a:endParaRPr lang="en-US" altLang="ko-KR" dirty="0">
              <a:latin typeface="+mn-ea"/>
            </a:endParaRPr>
          </a:p>
          <a:p>
            <a:pPr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</a:pPr>
            <a:endParaRPr lang="en-US" altLang="ko-KR" sz="1600" dirty="0">
              <a:latin typeface="+mn-ea"/>
            </a:endParaRPr>
          </a:p>
          <a:p>
            <a:pPr marL="0" indent="0" algn="just" fontAlgn="base" latinLnBrk="1">
              <a:buNone/>
            </a:pPr>
            <a:r>
              <a:rPr lang="en-US" altLang="ko-KR" sz="2100" dirty="0" err="1">
                <a:latin typeface="+mn-ea"/>
              </a:rPr>
              <a:t>외래키</a:t>
            </a:r>
            <a:r>
              <a:rPr lang="en-US" altLang="ko-KR" sz="2100" b="1" dirty="0">
                <a:latin typeface="+mn-ea"/>
              </a:rPr>
              <a:t>(Foreign Key)</a:t>
            </a:r>
          </a:p>
          <a:p>
            <a:pPr marL="0" indent="0" algn="just" fontAlgn="base" latinLnBrk="1">
              <a:buNone/>
            </a:pPr>
            <a:r>
              <a:rPr lang="en-US" altLang="ko-KR" sz="2000" dirty="0">
                <a:latin typeface="+mn-ea"/>
              </a:rPr>
              <a:t>  - </a:t>
            </a:r>
            <a:r>
              <a:rPr lang="en-US" altLang="ko-KR" sz="2000" dirty="0" err="1">
                <a:latin typeface="+mn-ea"/>
              </a:rPr>
              <a:t>어떤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테이블에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소속된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속성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또는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속성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집합이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다른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테이블의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기본키가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되는</a:t>
            </a:r>
            <a:r>
              <a:rPr lang="en-US" altLang="ko-KR" sz="2000" dirty="0">
                <a:latin typeface="+mn-ea"/>
              </a:rPr>
              <a:t> 키</a:t>
            </a:r>
          </a:p>
          <a:p>
            <a:pPr marL="0" indent="0" algn="just" fontAlgn="base" latinLnBrk="1">
              <a:buNone/>
            </a:pPr>
            <a:r>
              <a:rPr lang="en-US" altLang="ko-KR" sz="2000" dirty="0" err="1">
                <a:latin typeface="+mn-ea"/>
              </a:rPr>
              <a:t>테이블들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사이의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관계를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올바르게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표현하기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위해</a:t>
            </a:r>
            <a:r>
              <a:rPr lang="en-US" altLang="ko-KR" sz="2000" dirty="0">
                <a:latin typeface="+mn-ea"/>
              </a:rPr>
              <a:t> </a:t>
            </a:r>
            <a:r>
              <a:rPr lang="en-US" altLang="ko-KR" sz="2000" dirty="0" err="1">
                <a:latin typeface="+mn-ea"/>
              </a:rPr>
              <a:t>필요</a:t>
            </a:r>
            <a:endParaRPr lang="en-US" altLang="ko-KR" sz="2000" dirty="0">
              <a:latin typeface="+mn-ea"/>
            </a:endParaRPr>
          </a:p>
          <a:p>
            <a:pPr marL="0" indent="0" algn="just" fontAlgn="base" latinLnBrk="1">
              <a:buNone/>
            </a:pPr>
            <a:endParaRPr lang="en-US" altLang="ko-KR" sz="2100" dirty="0">
              <a:latin typeface="+mn-ea"/>
            </a:endParaRPr>
          </a:p>
          <a:p>
            <a:pPr algn="just" fontAlgn="base" latinLnBrk="1"/>
            <a:r>
              <a:rPr lang="ko-KR" altLang="en-US" dirty="0">
                <a:latin typeface="+mn-ea"/>
              </a:rPr>
              <a:t>이외의 키의 종류</a:t>
            </a:r>
            <a:endParaRPr lang="en-US" altLang="ko-KR" dirty="0">
              <a:latin typeface="+mn-ea"/>
            </a:endParaRPr>
          </a:p>
          <a:p>
            <a:pPr marL="0" indent="0" algn="just" fontAlgn="base" latinLnBrk="1">
              <a:buNone/>
            </a:pPr>
            <a:endParaRPr lang="en-US" altLang="ko-KR" sz="1600" dirty="0">
              <a:latin typeface="+mn-ea"/>
            </a:endParaRPr>
          </a:p>
          <a:p>
            <a:pPr marL="0" indent="0" algn="just" fontAlgn="base" latinLnBrk="1">
              <a:buNone/>
            </a:pPr>
            <a:r>
              <a:rPr lang="en-US" altLang="ko-KR" sz="2100" dirty="0" err="1">
                <a:latin typeface="+mn-ea"/>
              </a:rPr>
              <a:t>슈퍼키</a:t>
            </a:r>
            <a:r>
              <a:rPr lang="en-US" altLang="ko-KR" sz="2100" dirty="0">
                <a:latin typeface="+mn-ea"/>
              </a:rPr>
              <a:t> </a:t>
            </a:r>
            <a:r>
              <a:rPr lang="en-US" altLang="ko-KR" sz="2100" b="1" dirty="0">
                <a:latin typeface="+mn-ea"/>
              </a:rPr>
              <a:t>(Super Key)</a:t>
            </a:r>
          </a:p>
          <a:p>
            <a:pPr marL="0" indent="0" algn="just" fontAlgn="base" latinLnBrk="1">
              <a:buNone/>
            </a:pPr>
            <a:r>
              <a:rPr lang="en-US" altLang="ko-KR" sz="2100" dirty="0" err="1">
                <a:latin typeface="+mn-ea"/>
              </a:rPr>
              <a:t>대체키</a:t>
            </a:r>
            <a:r>
              <a:rPr lang="en-US" altLang="ko-KR" sz="2100" b="1" dirty="0">
                <a:latin typeface="+mn-ea"/>
              </a:rPr>
              <a:t>(Alternate Key)</a:t>
            </a:r>
            <a:endParaRPr lang="ko-KR" altLang="en-US" sz="2100" dirty="0">
              <a:latin typeface="+mn-ea"/>
            </a:endParaRPr>
          </a:p>
          <a:p>
            <a:pPr algn="ctr"/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68019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6096000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1661529" y="204686"/>
            <a:ext cx="6554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식별자와 비식별자 관계의 결정</a:t>
            </a:r>
            <a:endParaRPr kumimoji="1" lang="ja-JP" altLang="en-US" sz="3600" spc="3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0" y="1009986"/>
            <a:ext cx="12192000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グループ化 8"/>
          <p:cNvGrpSpPr/>
          <p:nvPr/>
        </p:nvGrpSpPr>
        <p:grpSpPr>
          <a:xfrm>
            <a:off x="190501" y="204687"/>
            <a:ext cx="571498" cy="646331"/>
            <a:chOff x="190501" y="204687"/>
            <a:chExt cx="571498" cy="646331"/>
          </a:xfrm>
        </p:grpSpPr>
        <p:sp>
          <p:nvSpPr>
            <p:cNvPr id="7" name="山形 6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山形 7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グループ化 12"/>
          <p:cNvGrpSpPr/>
          <p:nvPr/>
        </p:nvGrpSpPr>
        <p:grpSpPr>
          <a:xfrm>
            <a:off x="804281" y="204686"/>
            <a:ext cx="571498" cy="646331"/>
            <a:chOff x="190501" y="204687"/>
            <a:chExt cx="571498" cy="646331"/>
          </a:xfrm>
        </p:grpSpPr>
        <p:sp>
          <p:nvSpPr>
            <p:cNvPr id="14" name="山形 13"/>
            <p:cNvSpPr/>
            <p:nvPr/>
          </p:nvSpPr>
          <p:spPr>
            <a:xfrm>
              <a:off x="190501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山形 14"/>
            <p:cNvSpPr/>
            <p:nvPr/>
          </p:nvSpPr>
          <p:spPr>
            <a:xfrm>
              <a:off x="476250" y="204687"/>
              <a:ext cx="285749" cy="646331"/>
            </a:xfrm>
            <a:prstGeom prst="chevron">
              <a:avLst>
                <a:gd name="adj" fmla="val 7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내용 개체 틀 2">
            <a:extLst>
              <a:ext uri="{FF2B5EF4-FFF2-40B4-BE49-F238E27FC236}">
                <a16:creationId xmlns:a16="http://schemas.microsoft.com/office/drawing/2014/main" id="{8FDE289E-68D1-4782-BF06-55317632CAB4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4070" cy="4527550"/>
          </a:xfrm>
          <a:prstGeom prst="rect">
            <a:avLst/>
          </a:prstGeom>
        </p:spPr>
        <p:txBody>
          <a:bodyPr vert="horz" wrap="square" lIns="91440" tIns="45720" rIns="91440" bIns="45720" numCol="1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0" algn="just" defTabSz="508000" eaLnBrk="0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None/>
            </a:pPr>
            <a:endParaRPr lang="ko-KR" altLang="en-US" sz="2000" dirty="0">
              <a:latin typeface="+mn-ea"/>
            </a:endParaRPr>
          </a:p>
        </p:txBody>
      </p:sp>
      <p:sp>
        <p:nvSpPr>
          <p:cNvPr id="17" name="テキスト ボックス 15">
            <a:extLst>
              <a:ext uri="{FF2B5EF4-FFF2-40B4-BE49-F238E27FC236}">
                <a16:creationId xmlns:a16="http://schemas.microsoft.com/office/drawing/2014/main" id="{F0ACF3AA-2404-4F85-A00E-2973A4BCC503}"/>
              </a:ext>
            </a:extLst>
          </p:cNvPr>
          <p:cNvSpPr txBox="1"/>
          <p:nvPr/>
        </p:nvSpPr>
        <p:spPr>
          <a:xfrm>
            <a:off x="6096000" y="2451326"/>
            <a:ext cx="5474418" cy="2274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>
              <a:spcBef>
                <a:spcPts val="500"/>
              </a:spcBef>
              <a:buClr>
                <a:srgbClr val="000000"/>
              </a:buClr>
            </a:pPr>
            <a:r>
              <a:rPr lang="en-US" altLang="ko-KR" sz="2500" dirty="0" err="1">
                <a:latin typeface="맑은 고딕" charset="0"/>
                <a:ea typeface="맑은 고딕" charset="0"/>
              </a:rPr>
              <a:t>부모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테이블에서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식별자를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받는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500" dirty="0" err="1">
                <a:latin typeface="맑은 고딕" charset="0"/>
                <a:ea typeface="맑은 고딕" charset="0"/>
              </a:rPr>
              <a:t>방법</a:t>
            </a:r>
            <a:endParaRPr lang="en-US" altLang="ko-KR" sz="2500" dirty="0">
              <a:latin typeface="맑은 고딕" charset="0"/>
              <a:ea typeface="맑은 고딕" charset="0"/>
            </a:endParaRPr>
          </a:p>
          <a:p>
            <a:pPr eaLnBrk="0">
              <a:spcBef>
                <a:spcPts val="500"/>
              </a:spcBef>
              <a:buClr>
                <a:srgbClr val="000000"/>
              </a:buClr>
            </a:pPr>
            <a:endParaRPr lang="en-US" altLang="ko-KR" sz="1600" dirty="0">
              <a:latin typeface="맑은 고딕" charset="0"/>
              <a:ea typeface="맑은 고딕" charset="0"/>
            </a:endParaRPr>
          </a:p>
          <a:p>
            <a:pPr marL="342900" indent="-342900" eaLnBrk="0">
              <a:spcBef>
                <a:spcPts val="5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맑은 고딕" charset="0"/>
                <a:ea typeface="맑은 고딕" charset="0"/>
              </a:rPr>
              <a:t>주식별자로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사용</a:t>
            </a:r>
            <a:endParaRPr lang="en-US" altLang="ko-KR" sz="2000" dirty="0">
              <a:latin typeface="맑은 고딕" charset="0"/>
              <a:ea typeface="맑은 고딕" charset="0"/>
            </a:endParaRPr>
          </a:p>
          <a:p>
            <a:pPr marL="342900" indent="-342900" eaLnBrk="0">
              <a:spcBef>
                <a:spcPts val="5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en-US" altLang="ko-KR" sz="2000" dirty="0">
              <a:latin typeface="맑은 고딕" charset="0"/>
              <a:ea typeface="맑은 고딕" charset="0"/>
            </a:endParaRPr>
          </a:p>
          <a:p>
            <a:pPr marL="342900" indent="-342900" eaLnBrk="0">
              <a:spcBef>
                <a:spcPts val="500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맑은 고딕" charset="0"/>
                <a:ea typeface="맑은 고딕" charset="0"/>
              </a:rPr>
              <a:t>연결이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되는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속성으로만</a:t>
            </a:r>
            <a:r>
              <a:rPr lang="en-US" altLang="ko-KR" sz="2000" dirty="0">
                <a:latin typeface="맑은 고딕" charset="0"/>
                <a:ea typeface="맑은 고딕" charset="0"/>
              </a:rPr>
              <a:t> </a:t>
            </a:r>
            <a:r>
              <a:rPr lang="en-US" altLang="ko-KR" sz="2000" dirty="0" err="1">
                <a:latin typeface="맑은 고딕" charset="0"/>
                <a:ea typeface="맑은 고딕" charset="0"/>
              </a:rPr>
              <a:t>사용</a:t>
            </a:r>
            <a:endParaRPr lang="ko-KR" altLang="en-US" sz="2000" dirty="0">
              <a:latin typeface="맑은 고딕" charset="0"/>
              <a:ea typeface="맑은 고딕" charset="0"/>
            </a:endParaRPr>
          </a:p>
          <a:p>
            <a:pPr eaLnBrk="0">
              <a:spcBef>
                <a:spcPts val="500"/>
              </a:spcBef>
            </a:pPr>
            <a:endParaRPr lang="ko-KR" altLang="en-US" sz="2000" dirty="0">
              <a:latin typeface="맑은 고딕" charset="0"/>
              <a:ea typeface="맑은 고딕" charset="0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A4C8A6B5-BB33-416C-B320-81E7BAAEA0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0600611"/>
              </p:ext>
            </p:extLst>
          </p:nvPr>
        </p:nvGraphicFramePr>
        <p:xfrm>
          <a:off x="847658" y="2448090"/>
          <a:ext cx="1897273" cy="8368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854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:a16="http://schemas.microsoft.com/office/drawing/2014/main" id="{3B251AE3-2D07-4D12-B671-7DA014FEF6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490102"/>
              </p:ext>
            </p:extLst>
          </p:nvPr>
        </p:nvGraphicFramePr>
        <p:xfrm>
          <a:off x="3935786" y="2365962"/>
          <a:ext cx="1897273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98837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자식속성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부모속성(FK)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207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C9AFDEF4-5BB2-4772-8AA4-42BB261F2B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720159"/>
              </p:ext>
            </p:extLst>
          </p:nvPr>
        </p:nvGraphicFramePr>
        <p:xfrm>
          <a:off x="836782" y="4823722"/>
          <a:ext cx="1897273" cy="9694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8501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 err="1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</a:t>
                      </a:r>
                      <a:r>
                        <a:rPr lang="ko-KR" altLang="en-US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속성</a:t>
                      </a:r>
                      <a:endParaRPr lang="ko-KR" altLang="en-US" sz="1800" b="1" strike="noStrike" kern="1200" cap="none" dirty="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913">
                <a:tc>
                  <a:txBody>
                    <a:bodyPr/>
                    <a:lstStyle/>
                    <a:p>
                      <a:pPr marL="0" indent="0" algn="l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829E54BD-8FC5-4062-8EF0-3B010515C9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08739"/>
              </p:ext>
            </p:extLst>
          </p:nvPr>
        </p:nvGraphicFramePr>
        <p:xfrm>
          <a:off x="3898240" y="4834924"/>
          <a:ext cx="1897273" cy="954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72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768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자식속성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914">
                <a:tc>
                  <a:txBody>
                    <a:bodyPr/>
                    <a:lstStyle/>
                    <a:p>
                      <a:pPr marL="0" indent="0" algn="ctr" defTabSz="508000" fontAlgn="auto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800" b="0" strike="noStrike" kern="1200" cap="none" dirty="0">
                          <a:solidFill>
                            <a:schemeClr val="dk1"/>
                          </a:solidFill>
                          <a:latin typeface="맑은 고딕" charset="0"/>
                          <a:ea typeface="맑은 고딕" charset="0"/>
                        </a:rPr>
                        <a:t>부모속성(FK)</a:t>
                      </a:r>
                      <a:endParaRPr lang="ko-KR" altLang="en-US" sz="1800" b="0" strike="noStrike" kern="1200" cap="none" dirty="0">
                        <a:solidFill>
                          <a:schemeClr val="dk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 anchor="ctr">
                    <a:solidFill>
                      <a:schemeClr val="accent1">
                        <a:tint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6A3DCC98-F101-474C-87BF-2FD2301BF1B9}"/>
              </a:ext>
            </a:extLst>
          </p:cNvPr>
          <p:cNvSpPr txBox="1"/>
          <p:nvPr/>
        </p:nvSpPr>
        <p:spPr>
          <a:xfrm>
            <a:off x="836930" y="207902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부모 테이블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CFB8ED-5F5A-4A8B-8F5F-DF0B88FD862A}"/>
              </a:ext>
            </a:extLst>
          </p:cNvPr>
          <p:cNvSpPr txBox="1"/>
          <p:nvPr/>
        </p:nvSpPr>
        <p:spPr>
          <a:xfrm>
            <a:off x="847725" y="4450550"/>
            <a:ext cx="1525905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부모 테이블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9C48E0BC-ED28-4F5D-870F-BA22AD57EB8F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2744931" y="2866490"/>
            <a:ext cx="1190855" cy="49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B706704-A76C-420D-B237-0F1FB184C3B7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2734055" y="5308429"/>
            <a:ext cx="1164185" cy="38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452A594-0E96-4AFE-99CB-1795A09DC2DA}"/>
              </a:ext>
            </a:extLst>
          </p:cNvPr>
          <p:cNvSpPr txBox="1"/>
          <p:nvPr/>
        </p:nvSpPr>
        <p:spPr>
          <a:xfrm>
            <a:off x="621582" y="3427533"/>
            <a:ext cx="500761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/>
              <a:t>받은 외부키를 자신의 기본키로 사용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84956A-14EC-4A18-AB51-55049FE0A38B}"/>
              </a:ext>
            </a:extLst>
          </p:cNvPr>
          <p:cNvSpPr txBox="1"/>
          <p:nvPr/>
        </p:nvSpPr>
        <p:spPr>
          <a:xfrm>
            <a:off x="621582" y="5952357"/>
            <a:ext cx="5007610" cy="369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 err="1"/>
              <a:t>외부키를</a:t>
            </a:r>
            <a:r>
              <a:rPr lang="ko-KR" altLang="en-US" dirty="0"/>
              <a:t> 자신의 속성으로 사용</a:t>
            </a:r>
          </a:p>
        </p:txBody>
      </p:sp>
    </p:spTree>
    <p:extLst>
      <p:ext uri="{BB962C8B-B14F-4D97-AF65-F5344CB8AC3E}">
        <p14:creationId xmlns:p14="http://schemas.microsoft.com/office/powerpoint/2010/main" val="1607598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b="120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0" y="0"/>
            <a:ext cx="8496300" cy="6858000"/>
            <a:chOff x="0" y="0"/>
            <a:chExt cx="8496300" cy="6858000"/>
          </a:xfrm>
        </p:grpSpPr>
        <p:sp>
          <p:nvSpPr>
            <p:cNvPr id="4" name="直角三角形 3"/>
            <p:cNvSpPr/>
            <p:nvPr/>
          </p:nvSpPr>
          <p:spPr>
            <a:xfrm rot="5400000">
              <a:off x="819150" y="-819150"/>
              <a:ext cx="6858000" cy="8496300"/>
            </a:xfrm>
            <a:prstGeom prst="rtTriangle">
              <a:avLst/>
            </a:prstGeom>
            <a:solidFill>
              <a:schemeClr val="tx1">
                <a:lumMod val="85000"/>
                <a:lumOff val="1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400050" y="1028700"/>
              <a:ext cx="4971874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000" b="1" dirty="0">
                  <a:solidFill>
                    <a:schemeClr val="bg1"/>
                  </a:solidFill>
                  <a:latin typeface="+mn-ea"/>
                </a:rPr>
                <a:t>Part 2 </a:t>
              </a:r>
              <a:r>
                <a:rPr kumimoji="1" lang="ko-KR" altLang="en-US" sz="6000" b="1" dirty="0">
                  <a:solidFill>
                    <a:schemeClr val="bg1"/>
                  </a:solidFill>
                  <a:latin typeface="+mn-ea"/>
                </a:rPr>
                <a:t>식별자</a:t>
              </a:r>
              <a:endParaRPr kumimoji="1" lang="ja-JP" altLang="en-US" sz="60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EC0B9C8-9954-4495-A718-8B48A1C94081}"/>
              </a:ext>
            </a:extLst>
          </p:cNvPr>
          <p:cNvSpPr txBox="1"/>
          <p:nvPr/>
        </p:nvSpPr>
        <p:spPr>
          <a:xfrm>
            <a:off x="400050" y="2044363"/>
            <a:ext cx="44310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000" dirty="0">
                <a:solidFill>
                  <a:schemeClr val="bg1"/>
                </a:solidFill>
                <a:latin typeface="Century Gothic" panose="020B0502020202020204" pitchFamily="34" charset="0"/>
                <a:cs typeface="Ebrima" panose="02000000000000000000" pitchFamily="2" charset="0"/>
              </a:rPr>
              <a:t>식별자와 비식별자</a:t>
            </a:r>
            <a:endParaRPr kumimoji="1" lang="ja-JP" altLang="en-US" sz="4000" dirty="0">
              <a:solidFill>
                <a:schemeClr val="bg1"/>
              </a:solidFill>
              <a:latin typeface="Century Gothic" panose="020B0502020202020204" pitchFamily="34" charset="0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089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ユーザー定義 3">
      <a:dk1>
        <a:sysClr val="windowText" lastClr="000000"/>
      </a:dk1>
      <a:lt1>
        <a:sysClr val="window" lastClr="FFFFFF"/>
      </a:lt1>
      <a:dk2>
        <a:srgbClr val="2E75B5"/>
      </a:dk2>
      <a:lt2>
        <a:srgbClr val="E7E6E6"/>
      </a:lt2>
      <a:accent1>
        <a:srgbClr val="FEC800"/>
      </a:accent1>
      <a:accent2>
        <a:srgbClr val="E7AB63"/>
      </a:accent2>
      <a:accent3>
        <a:srgbClr val="3A3838"/>
      </a:accent3>
      <a:accent4>
        <a:srgbClr val="757070"/>
      </a:accent4>
      <a:accent5>
        <a:srgbClr val="FFE78F"/>
      </a:accent5>
      <a:accent6>
        <a:srgbClr val="FFF4CB"/>
      </a:accent6>
      <a:hlink>
        <a:srgbClr val="3A1500"/>
      </a:hlink>
      <a:folHlink>
        <a:srgbClr val="3A1500"/>
      </a:folHlink>
    </a:clrScheme>
    <a:fontScheme name="Malgun Gothic">
      <a:majorFont>
        <a:latin typeface="Calibri"/>
        <a:ea typeface="맑은 고딕"/>
        <a:cs typeface=""/>
      </a:majorFont>
      <a:minorFont>
        <a:latin typeface="Calibri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21</Pages>
  <Paragraphs>235</Paragraphs>
  <Words>765</Words>
  <TotalTime>0</TotalTime>
  <MMClips>0</MMClips>
  <ScaleCrop>false</ScaleCrop>
  <HeadingPairs>
    <vt:vector size="2" baseType="variant">
      <vt:variant>
        <vt:lpstr>제목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Saebyeol Yu</dc:creator>
  <cp:lastModifiedBy>zave7</cp:lastModifiedBy>
  <dc:title>PowerPoint プレゼンテーション</dc:title>
  <dcterms:modified xsi:type="dcterms:W3CDTF">2019-03-04T15:51:09Z</dcterms:modified>
</cp:coreProperties>
</file>

<file path=docProps/thumbnail.jpeg>
</file>